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33"/>
  </p:notesMasterIdLst>
  <p:handoutMasterIdLst>
    <p:handoutMasterId r:id="rId34"/>
  </p:handoutMasterIdLst>
  <p:sldIdLst>
    <p:sldId id="400" r:id="rId3"/>
    <p:sldId id="393" r:id="rId4"/>
    <p:sldId id="405" r:id="rId5"/>
    <p:sldId id="394" r:id="rId6"/>
    <p:sldId id="395" r:id="rId7"/>
    <p:sldId id="396" r:id="rId8"/>
    <p:sldId id="358" r:id="rId9"/>
    <p:sldId id="353" r:id="rId10"/>
    <p:sldId id="398" r:id="rId11"/>
    <p:sldId id="401" r:id="rId12"/>
    <p:sldId id="402" r:id="rId13"/>
    <p:sldId id="403" r:id="rId14"/>
    <p:sldId id="404" r:id="rId15"/>
    <p:sldId id="271" r:id="rId16"/>
    <p:sldId id="351" r:id="rId17"/>
    <p:sldId id="397" r:id="rId18"/>
    <p:sldId id="407" r:id="rId19"/>
    <p:sldId id="359" r:id="rId20"/>
    <p:sldId id="360" r:id="rId21"/>
    <p:sldId id="274" r:id="rId22"/>
    <p:sldId id="300" r:id="rId23"/>
    <p:sldId id="344" r:id="rId24"/>
    <p:sldId id="350" r:id="rId25"/>
    <p:sldId id="391" r:id="rId26"/>
    <p:sldId id="390" r:id="rId27"/>
    <p:sldId id="389" r:id="rId28"/>
    <p:sldId id="379" r:id="rId29"/>
    <p:sldId id="383" r:id="rId30"/>
    <p:sldId id="367" r:id="rId31"/>
    <p:sldId id="406" r:id="rId32"/>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005100"/>
    <a:srgbClr val="FF7E90"/>
    <a:srgbClr val="7B7FFF"/>
    <a:srgbClr val="FFB5C0"/>
    <a:srgbClr val="FFB5CA"/>
    <a:srgbClr val="FFB5D4"/>
    <a:srgbClr val="FFB5DE"/>
    <a:srgbClr val="FFB5E8"/>
    <a:srgbClr val="FFB5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3" autoAdjust="0"/>
    <p:restoredTop sz="94527" autoAdjust="0"/>
  </p:normalViewPr>
  <p:slideViewPr>
    <p:cSldViewPr>
      <p:cViewPr>
        <p:scale>
          <a:sx n="100" d="100"/>
          <a:sy n="100" d="100"/>
        </p:scale>
        <p:origin x="-344" y="-136"/>
      </p:cViewPr>
      <p:guideLst>
        <p:guide orient="horz" pos="2160"/>
        <p:guide pos="2880"/>
      </p:guideLst>
    </p:cSldViewPr>
  </p:slideViewPr>
  <p:outlineViewPr>
    <p:cViewPr>
      <p:scale>
        <a:sx n="33" d="100"/>
        <a:sy n="33" d="100"/>
      </p:scale>
      <p:origin x="0" y="7024"/>
    </p:cViewPr>
    <p:sldLst>
      <p:sld r:id="rId1" collapse="1"/>
      <p:sld r:id="rId2" collapse="1"/>
    </p:sldLst>
  </p:outlineViewPr>
  <p:notesTextViewPr>
    <p:cViewPr>
      <p:scale>
        <a:sx n="100" d="100"/>
        <a:sy n="100" d="100"/>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tariq\EmergingApplications\Investigations\Scaling\NAMD\Tita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4978059383202"/>
          <c:y val="0.068695652173913"/>
          <c:w val="0.848146940616798"/>
          <c:h val="0.760464224580623"/>
        </c:manualLayout>
      </c:layout>
      <c:lineChart>
        <c:grouping val="standard"/>
        <c:varyColors val="0"/>
        <c:ser>
          <c:idx val="1"/>
          <c:order val="0"/>
          <c:tx>
            <c:strRef>
              <c:f>Sheet1!$C$1</c:f>
              <c:strCache>
                <c:ptCount val="1"/>
                <c:pt idx="0">
                  <c:v>MPI-based NAMD</c:v>
                </c:pt>
              </c:strCache>
            </c:strRef>
          </c:tx>
          <c:spPr>
            <a:ln>
              <a:solidFill>
                <a:srgbClr val="FF0000"/>
              </a:solidFill>
            </a:ln>
          </c:spPr>
          <c:marker>
            <c:symbol val="square"/>
            <c:size val="12"/>
            <c:spPr>
              <a:gradFill flip="none" rotWithShape="1">
                <a:gsLst>
                  <a:gs pos="62000">
                    <a:srgbClr val="FF0000"/>
                  </a:gs>
                  <a:gs pos="100000">
                    <a:srgbClr val="FFFFFF"/>
                  </a:gs>
                </a:gsLst>
                <a:path path="circle">
                  <a:fillToRect l="100000" t="100000"/>
                </a:path>
                <a:tileRect r="-100000" b="-100000"/>
              </a:gradFill>
              <a:ln>
                <a:solidFill>
                  <a:srgbClr val="FF0000"/>
                </a:solidFill>
              </a:ln>
              <a:scene3d>
                <a:camera prst="orthographicFront"/>
                <a:lightRig rig="threePt" dir="t"/>
              </a:scene3d>
              <a:sp3d/>
            </c:spPr>
          </c:marker>
          <c:cat>
            <c:numRef>
              <c:f>Sheet1!$A$2:$A$8</c:f>
              <c:numCache>
                <c:formatCode>General</c:formatCode>
                <c:ptCount val="7"/>
                <c:pt idx="0">
                  <c:v>1.0</c:v>
                </c:pt>
                <c:pt idx="1">
                  <c:v>2.0</c:v>
                </c:pt>
                <c:pt idx="2">
                  <c:v>4.0</c:v>
                </c:pt>
                <c:pt idx="3">
                  <c:v>8.0</c:v>
                </c:pt>
                <c:pt idx="4">
                  <c:v>16.0</c:v>
                </c:pt>
                <c:pt idx="5">
                  <c:v>32.0</c:v>
                </c:pt>
                <c:pt idx="6">
                  <c:v>48.0</c:v>
                </c:pt>
              </c:numCache>
            </c:numRef>
          </c:cat>
          <c:val>
            <c:numRef>
              <c:f>Sheet1!$C$2:$C$8</c:f>
              <c:numCache>
                <c:formatCode>General</c:formatCode>
                <c:ptCount val="7"/>
                <c:pt idx="0">
                  <c:v>1.6</c:v>
                </c:pt>
                <c:pt idx="1">
                  <c:v>2.801</c:v>
                </c:pt>
                <c:pt idx="2">
                  <c:v>5.405</c:v>
                </c:pt>
                <c:pt idx="3">
                  <c:v>10.101</c:v>
                </c:pt>
                <c:pt idx="4">
                  <c:v>15.625</c:v>
                </c:pt>
                <c:pt idx="5">
                  <c:v>21.277</c:v>
                </c:pt>
                <c:pt idx="6">
                  <c:v>21.739</c:v>
                </c:pt>
              </c:numCache>
            </c:numRef>
          </c:val>
          <c:smooth val="0"/>
        </c:ser>
        <c:ser>
          <c:idx val="0"/>
          <c:order val="1"/>
          <c:tx>
            <c:strRef>
              <c:f>Sheet1!$B$1</c:f>
              <c:strCache>
                <c:ptCount val="1"/>
                <c:pt idx="0">
                  <c:v>Gemini-based NAMD</c:v>
                </c:pt>
              </c:strCache>
            </c:strRef>
          </c:tx>
          <c:spPr>
            <a:ln w="50800">
              <a:solidFill>
                <a:srgbClr val="0000FF"/>
              </a:solidFill>
            </a:ln>
            <a:effectLst/>
          </c:spPr>
          <c:marker>
            <c:symbol val="circle"/>
            <c:size val="12"/>
            <c:spPr>
              <a:gradFill flip="none" rotWithShape="1">
                <a:gsLst>
                  <a:gs pos="64000">
                    <a:srgbClr val="0000FF"/>
                  </a:gs>
                  <a:gs pos="100000">
                    <a:srgbClr val="FFFFFF"/>
                  </a:gs>
                </a:gsLst>
                <a:path path="circle">
                  <a:fillToRect l="100000" t="100000"/>
                </a:path>
                <a:tileRect r="-100000" b="-100000"/>
              </a:gradFill>
              <a:ln>
                <a:solidFill>
                  <a:srgbClr val="0000FF"/>
                </a:solidFill>
              </a:ln>
              <a:effectLst/>
              <a:scene3d>
                <a:camera prst="orthographicFront"/>
                <a:lightRig rig="threePt" dir="t"/>
              </a:scene3d>
              <a:sp3d/>
            </c:spPr>
          </c:marker>
          <c:cat>
            <c:numRef>
              <c:f>Sheet1!$A$2:$A$8</c:f>
              <c:numCache>
                <c:formatCode>General</c:formatCode>
                <c:ptCount val="7"/>
                <c:pt idx="0">
                  <c:v>1.0</c:v>
                </c:pt>
                <c:pt idx="1">
                  <c:v>2.0</c:v>
                </c:pt>
                <c:pt idx="2">
                  <c:v>4.0</c:v>
                </c:pt>
                <c:pt idx="3">
                  <c:v>8.0</c:v>
                </c:pt>
                <c:pt idx="4">
                  <c:v>16.0</c:v>
                </c:pt>
                <c:pt idx="5">
                  <c:v>32.0</c:v>
                </c:pt>
                <c:pt idx="6">
                  <c:v>48.0</c:v>
                </c:pt>
              </c:numCache>
            </c:numRef>
          </c:cat>
          <c:val>
            <c:numRef>
              <c:f>Sheet1!$B$2:$B$8</c:f>
              <c:numCache>
                <c:formatCode>General</c:formatCode>
                <c:ptCount val="7"/>
                <c:pt idx="0">
                  <c:v>1.608</c:v>
                </c:pt>
                <c:pt idx="1">
                  <c:v>2.825</c:v>
                </c:pt>
                <c:pt idx="2">
                  <c:v>5.713999999999999</c:v>
                </c:pt>
                <c:pt idx="3">
                  <c:v>10.87</c:v>
                </c:pt>
                <c:pt idx="4">
                  <c:v>20.0</c:v>
                </c:pt>
                <c:pt idx="5">
                  <c:v>33.333</c:v>
                </c:pt>
                <c:pt idx="6">
                  <c:v>41.667</c:v>
                </c:pt>
              </c:numCache>
            </c:numRef>
          </c:val>
          <c:smooth val="0"/>
        </c:ser>
        <c:dLbls>
          <c:showLegendKey val="0"/>
          <c:showVal val="0"/>
          <c:showCatName val="0"/>
          <c:showSerName val="0"/>
          <c:showPercent val="0"/>
          <c:showBubbleSize val="0"/>
        </c:dLbls>
        <c:marker val="1"/>
        <c:smooth val="0"/>
        <c:axId val="463878696"/>
        <c:axId val="556756600"/>
      </c:lineChart>
      <c:catAx>
        <c:axId val="463878696"/>
        <c:scaling>
          <c:orientation val="minMax"/>
        </c:scaling>
        <c:delete val="0"/>
        <c:axPos val="b"/>
        <c:numFmt formatCode="General" sourceLinked="1"/>
        <c:majorTickMark val="out"/>
        <c:minorTickMark val="none"/>
        <c:tickLblPos val="nextTo"/>
        <c:crossAx val="556756600"/>
        <c:crosses val="autoZero"/>
        <c:auto val="1"/>
        <c:lblAlgn val="ctr"/>
        <c:lblOffset val="100"/>
        <c:noMultiLvlLbl val="0"/>
      </c:catAx>
      <c:valAx>
        <c:axId val="556756600"/>
        <c:scaling>
          <c:orientation val="minMax"/>
        </c:scaling>
        <c:delete val="0"/>
        <c:axPos val="l"/>
        <c:majorGridlines/>
        <c:numFmt formatCode="General" sourceLinked="1"/>
        <c:majorTickMark val="out"/>
        <c:minorTickMark val="none"/>
        <c:tickLblPos val="nextTo"/>
        <c:crossAx val="463878696"/>
        <c:crosses val="autoZero"/>
        <c:crossBetween val="between"/>
      </c:valAx>
    </c:plotArea>
    <c:legend>
      <c:legendPos val="r"/>
      <c:layout>
        <c:manualLayout>
          <c:xMode val="edge"/>
          <c:yMode val="edge"/>
          <c:x val="0.120833333333333"/>
          <c:y val="0.0933720784901887"/>
          <c:w val="0.413541666666667"/>
          <c:h val="0.235762410133516"/>
        </c:manualLayout>
      </c:layout>
      <c:overlay val="0"/>
      <c:txPr>
        <a:bodyPr/>
        <a:lstStyle/>
        <a:p>
          <a:pPr>
            <a:defRPr sz="1400" b="1" i="0">
              <a:latin typeface="Times New Roman"/>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3160542432196"/>
          <c:y val="0.0658333333333333"/>
          <c:w val="0.84736885162082"/>
          <c:h val="0.770444881889764"/>
        </c:manualLayout>
      </c:layout>
      <c:scatterChart>
        <c:scatterStyle val="smoothMarker"/>
        <c:varyColors val="0"/>
        <c:ser>
          <c:idx val="0"/>
          <c:order val="0"/>
          <c:tx>
            <c:strRef>
              <c:f>Sheet1!$B$1</c:f>
              <c:strCache>
                <c:ptCount val="1"/>
                <c:pt idx="0">
                  <c:v>Jaguar</c:v>
                </c:pt>
              </c:strCache>
            </c:strRef>
          </c:tx>
          <c:spPr>
            <a:ln w="50800">
              <a:solidFill>
                <a:srgbClr val="FF6600"/>
              </a:solidFill>
            </a:ln>
          </c:spPr>
          <c:marker>
            <c:symbol val="square"/>
            <c:size val="12"/>
            <c:spPr>
              <a:gradFill flip="none" rotWithShape="1">
                <a:gsLst>
                  <a:gs pos="49000">
                    <a:srgbClr val="FF5104"/>
                  </a:gs>
                  <a:gs pos="100000">
                    <a:srgbClr val="FFFFFF"/>
                  </a:gs>
                </a:gsLst>
                <a:path path="circle">
                  <a:fillToRect l="100000" t="100000"/>
                </a:path>
                <a:tileRect r="-100000" b="-100000"/>
              </a:gradFill>
              <a:ln>
                <a:solidFill>
                  <a:srgbClr val="FF6600"/>
                </a:solidFill>
              </a:ln>
            </c:spPr>
          </c:marker>
          <c:xVal>
            <c:numRef>
              <c:f>Sheet1!$A$2:$A$7</c:f>
              <c:numCache>
                <c:formatCode>General</c:formatCode>
                <c:ptCount val="6"/>
                <c:pt idx="0">
                  <c:v>1680.0</c:v>
                </c:pt>
                <c:pt idx="1">
                  <c:v>6720.0</c:v>
                </c:pt>
                <c:pt idx="2">
                  <c:v>26880.0</c:v>
                </c:pt>
                <c:pt idx="3">
                  <c:v>53760.0</c:v>
                </c:pt>
                <c:pt idx="4">
                  <c:v>107520.0</c:v>
                </c:pt>
                <c:pt idx="5">
                  <c:v>224076.0</c:v>
                </c:pt>
              </c:numCache>
            </c:numRef>
          </c:xVal>
          <c:yVal>
            <c:numRef>
              <c:f>Sheet1!$B$2:$B$7</c:f>
              <c:numCache>
                <c:formatCode>General</c:formatCode>
                <c:ptCount val="6"/>
                <c:pt idx="0">
                  <c:v>0.064</c:v>
                </c:pt>
                <c:pt idx="1">
                  <c:v>0.25</c:v>
                </c:pt>
                <c:pt idx="2">
                  <c:v>0.915</c:v>
                </c:pt>
                <c:pt idx="3">
                  <c:v>1.593</c:v>
                </c:pt>
                <c:pt idx="4">
                  <c:v>2.329</c:v>
                </c:pt>
                <c:pt idx="5">
                  <c:v>3.288000000000001</c:v>
                </c:pt>
              </c:numCache>
            </c:numRef>
          </c:yVal>
          <c:smooth val="1"/>
        </c:ser>
        <c:ser>
          <c:idx val="1"/>
          <c:order val="1"/>
          <c:tx>
            <c:strRef>
              <c:f>Sheet1!$C$1</c:f>
              <c:strCache>
                <c:ptCount val="1"/>
                <c:pt idx="0">
                  <c:v>BlueWaters</c:v>
                </c:pt>
              </c:strCache>
            </c:strRef>
          </c:tx>
          <c:spPr>
            <a:ln w="50800"/>
          </c:spPr>
          <c:marker>
            <c:symbol val="circle"/>
            <c:size val="12"/>
          </c:marker>
          <c:xVal>
            <c:numRef>
              <c:f>Sheet1!$A$2:$A$7</c:f>
              <c:numCache>
                <c:formatCode>General</c:formatCode>
                <c:ptCount val="6"/>
                <c:pt idx="0">
                  <c:v>1680.0</c:v>
                </c:pt>
                <c:pt idx="1">
                  <c:v>6720.0</c:v>
                </c:pt>
                <c:pt idx="2">
                  <c:v>26880.0</c:v>
                </c:pt>
                <c:pt idx="3">
                  <c:v>53760.0</c:v>
                </c:pt>
                <c:pt idx="4">
                  <c:v>107520.0</c:v>
                </c:pt>
                <c:pt idx="5">
                  <c:v>224076.0</c:v>
                </c:pt>
              </c:numCache>
            </c:numRef>
          </c:xVal>
          <c:yVal>
            <c:numRef>
              <c:f>Sheet1!$C$2:$C$7</c:f>
              <c:numCache>
                <c:formatCode>General</c:formatCode>
                <c:ptCount val="6"/>
                <c:pt idx="0">
                  <c:v>0.131</c:v>
                </c:pt>
                <c:pt idx="1">
                  <c:v>0.512</c:v>
                </c:pt>
                <c:pt idx="2">
                  <c:v>1.657</c:v>
                </c:pt>
                <c:pt idx="3">
                  <c:v>2.448</c:v>
                </c:pt>
              </c:numCache>
            </c:numRef>
          </c:yVal>
          <c:smooth val="1"/>
        </c:ser>
        <c:dLbls>
          <c:showLegendKey val="0"/>
          <c:showVal val="0"/>
          <c:showCatName val="0"/>
          <c:showSerName val="0"/>
          <c:showPercent val="0"/>
          <c:showBubbleSize val="0"/>
        </c:dLbls>
        <c:axId val="527530536"/>
        <c:axId val="498985448"/>
      </c:scatterChart>
      <c:valAx>
        <c:axId val="527530536"/>
        <c:scaling>
          <c:orientation val="minMax"/>
        </c:scaling>
        <c:delete val="0"/>
        <c:axPos val="b"/>
        <c:numFmt formatCode="General" sourceLinked="1"/>
        <c:majorTickMark val="out"/>
        <c:minorTickMark val="none"/>
        <c:tickLblPos val="nextTo"/>
        <c:txPr>
          <a:bodyPr/>
          <a:lstStyle/>
          <a:p>
            <a:pPr>
              <a:defRPr sz="1400"/>
            </a:pPr>
            <a:endParaRPr lang="en-US"/>
          </a:p>
        </c:txPr>
        <c:crossAx val="498985448"/>
        <c:crosses val="autoZero"/>
        <c:crossBetween val="midCat"/>
      </c:valAx>
      <c:valAx>
        <c:axId val="498985448"/>
        <c:scaling>
          <c:orientation val="minMax"/>
        </c:scaling>
        <c:delete val="0"/>
        <c:axPos val="l"/>
        <c:majorGridlines/>
        <c:numFmt formatCode="General" sourceLinked="1"/>
        <c:majorTickMark val="out"/>
        <c:minorTickMark val="none"/>
        <c:tickLblPos val="nextTo"/>
        <c:crossAx val="527530536"/>
        <c:crosses val="autoZero"/>
        <c:crossBetween val="midCat"/>
      </c:valAx>
    </c:plotArea>
    <c:legend>
      <c:legendPos val="r"/>
      <c:layout>
        <c:manualLayout>
          <c:xMode val="edge"/>
          <c:yMode val="edge"/>
          <c:x val="0.122418078422015"/>
          <c:y val="0.0511227034120735"/>
          <c:w val="0.226666666666667"/>
          <c:h val="0.194541338582677"/>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0933574475065617"/>
          <c:y val="0.049375"/>
          <c:w val="0.893972933070866"/>
          <c:h val="0.827833661417323"/>
        </c:manualLayout>
      </c:layout>
      <c:bar3DChart>
        <c:barDir val="col"/>
        <c:grouping val="clustered"/>
        <c:varyColors val="0"/>
        <c:ser>
          <c:idx val="1"/>
          <c:order val="0"/>
          <c:tx>
            <c:strRef>
              <c:f>Sheet1!$B$1</c:f>
              <c:strCache>
                <c:ptCount val="1"/>
                <c:pt idx="0">
                  <c:v>CPU 12 cores</c:v>
                </c:pt>
              </c:strCache>
            </c:strRef>
          </c:tx>
          <c:spPr>
            <a:solidFill>
              <a:srgbClr val="0000FF"/>
            </a:solidFill>
            <a:scene3d>
              <a:camera prst="orthographicFront"/>
              <a:lightRig rig="threePt" dir="t"/>
            </a:scene3d>
            <a:sp3d>
              <a:bevelT/>
            </a:sp3d>
          </c:spPr>
          <c:invertIfNegative val="0"/>
          <c:cat>
            <c:numRef>
              <c:f>Sheet1!$A$2:$A$6</c:f>
              <c:numCache>
                <c:formatCode>General</c:formatCode>
                <c:ptCount val="5"/>
                <c:pt idx="0">
                  <c:v>64.0</c:v>
                </c:pt>
                <c:pt idx="1">
                  <c:v>128.0</c:v>
                </c:pt>
                <c:pt idx="2">
                  <c:v>256.0</c:v>
                </c:pt>
                <c:pt idx="3">
                  <c:v>512.0</c:v>
                </c:pt>
                <c:pt idx="4">
                  <c:v>700.0</c:v>
                </c:pt>
              </c:numCache>
            </c:numRef>
          </c:cat>
          <c:val>
            <c:numRef>
              <c:f>Sheet1!$B$2:$B$6</c:f>
              <c:numCache>
                <c:formatCode>General</c:formatCode>
                <c:ptCount val="5"/>
                <c:pt idx="0">
                  <c:v>0.03</c:v>
                </c:pt>
                <c:pt idx="1">
                  <c:v>0.06</c:v>
                </c:pt>
                <c:pt idx="2">
                  <c:v>0.11</c:v>
                </c:pt>
                <c:pt idx="3">
                  <c:v>0.21</c:v>
                </c:pt>
                <c:pt idx="4">
                  <c:v>0.28</c:v>
                </c:pt>
              </c:numCache>
            </c:numRef>
          </c:val>
        </c:ser>
        <c:ser>
          <c:idx val="2"/>
          <c:order val="1"/>
          <c:tx>
            <c:strRef>
              <c:f>Sheet1!$C$1</c:f>
              <c:strCache>
                <c:ptCount val="1"/>
                <c:pt idx="0">
                  <c:v>CPU 12 cores + 1 GPU</c:v>
                </c:pt>
              </c:strCache>
            </c:strRef>
          </c:tx>
          <c:spPr>
            <a:solidFill>
              <a:srgbClr val="FF0000"/>
            </a:solidFill>
            <a:scene3d>
              <a:camera prst="orthographicFront"/>
              <a:lightRig rig="threePt" dir="t"/>
            </a:scene3d>
            <a:sp3d>
              <a:bevelT/>
            </a:sp3d>
          </c:spPr>
          <c:invertIfNegative val="0"/>
          <c:cat>
            <c:numRef>
              <c:f>Sheet1!$A$2:$A$6</c:f>
              <c:numCache>
                <c:formatCode>General</c:formatCode>
                <c:ptCount val="5"/>
                <c:pt idx="0">
                  <c:v>64.0</c:v>
                </c:pt>
                <c:pt idx="1">
                  <c:v>128.0</c:v>
                </c:pt>
                <c:pt idx="2">
                  <c:v>256.0</c:v>
                </c:pt>
                <c:pt idx="3">
                  <c:v>512.0</c:v>
                </c:pt>
                <c:pt idx="4">
                  <c:v>700.0</c:v>
                </c:pt>
              </c:numCache>
            </c:numRef>
          </c:cat>
          <c:val>
            <c:numRef>
              <c:f>Sheet1!$C$2:$C$6</c:f>
              <c:numCache>
                <c:formatCode>General</c:formatCode>
                <c:ptCount val="5"/>
                <c:pt idx="0">
                  <c:v>0.06</c:v>
                </c:pt>
                <c:pt idx="1">
                  <c:v>0.15</c:v>
                </c:pt>
                <c:pt idx="2">
                  <c:v>0.31</c:v>
                </c:pt>
                <c:pt idx="3">
                  <c:v>0.6</c:v>
                </c:pt>
                <c:pt idx="4">
                  <c:v>0.78</c:v>
                </c:pt>
              </c:numCache>
            </c:numRef>
          </c:val>
        </c:ser>
        <c:ser>
          <c:idx val="3"/>
          <c:order val="2"/>
          <c:tx>
            <c:strRef>
              <c:f>Sheet1!$D$1</c:f>
              <c:strCache>
                <c:ptCount val="1"/>
                <c:pt idx="0">
                  <c:v>CPU 12 cores + 2 GPU</c:v>
                </c:pt>
              </c:strCache>
            </c:strRef>
          </c:tx>
          <c:spPr>
            <a:solidFill>
              <a:schemeClr val="accent5">
                <a:lumMod val="50000"/>
              </a:schemeClr>
            </a:solidFill>
            <a:scene3d>
              <a:camera prst="orthographicFront"/>
              <a:lightRig rig="threePt" dir="t"/>
            </a:scene3d>
            <a:sp3d>
              <a:bevelT/>
            </a:sp3d>
          </c:spPr>
          <c:invertIfNegative val="0"/>
          <c:cat>
            <c:numRef>
              <c:f>Sheet1!$A$2:$A$6</c:f>
              <c:numCache>
                <c:formatCode>General</c:formatCode>
                <c:ptCount val="5"/>
                <c:pt idx="0">
                  <c:v>64.0</c:v>
                </c:pt>
                <c:pt idx="1">
                  <c:v>128.0</c:v>
                </c:pt>
                <c:pt idx="2">
                  <c:v>256.0</c:v>
                </c:pt>
                <c:pt idx="3">
                  <c:v>512.0</c:v>
                </c:pt>
                <c:pt idx="4">
                  <c:v>700.0</c:v>
                </c:pt>
              </c:numCache>
            </c:numRef>
          </c:cat>
          <c:val>
            <c:numRef>
              <c:f>Sheet1!$D$2:$D$6</c:f>
              <c:numCache>
                <c:formatCode>General</c:formatCode>
                <c:ptCount val="5"/>
                <c:pt idx="0">
                  <c:v>0.14</c:v>
                </c:pt>
                <c:pt idx="1">
                  <c:v>0.26</c:v>
                </c:pt>
                <c:pt idx="2">
                  <c:v>0.5</c:v>
                </c:pt>
                <c:pt idx="3">
                  <c:v>0.91</c:v>
                </c:pt>
                <c:pt idx="4">
                  <c:v>1.21</c:v>
                </c:pt>
              </c:numCache>
            </c:numRef>
          </c:val>
        </c:ser>
        <c:ser>
          <c:idx val="4"/>
          <c:order val="3"/>
          <c:tx>
            <c:strRef>
              <c:f>Sheet1!$E$1</c:f>
              <c:strCache>
                <c:ptCount val="1"/>
                <c:pt idx="0">
                  <c:v>CPU 12 cores + 3 GPU</c:v>
                </c:pt>
              </c:strCache>
            </c:strRef>
          </c:tx>
          <c:spPr>
            <a:solidFill>
              <a:srgbClr val="800080"/>
            </a:solidFill>
            <a:scene3d>
              <a:camera prst="orthographicFront"/>
              <a:lightRig rig="threePt" dir="t"/>
            </a:scene3d>
            <a:sp3d>
              <a:bevelT/>
            </a:sp3d>
          </c:spPr>
          <c:invertIfNegative val="0"/>
          <c:cat>
            <c:numRef>
              <c:f>Sheet1!$A$2:$A$6</c:f>
              <c:numCache>
                <c:formatCode>General</c:formatCode>
                <c:ptCount val="5"/>
                <c:pt idx="0">
                  <c:v>64.0</c:v>
                </c:pt>
                <c:pt idx="1">
                  <c:v>128.0</c:v>
                </c:pt>
                <c:pt idx="2">
                  <c:v>256.0</c:v>
                </c:pt>
                <c:pt idx="3">
                  <c:v>512.0</c:v>
                </c:pt>
                <c:pt idx="4">
                  <c:v>700.0</c:v>
                </c:pt>
              </c:numCache>
            </c:numRef>
          </c:cat>
          <c:val>
            <c:numRef>
              <c:f>Sheet1!$E$2:$E$6</c:f>
              <c:numCache>
                <c:formatCode>General</c:formatCode>
                <c:ptCount val="5"/>
                <c:pt idx="0">
                  <c:v>0.16</c:v>
                </c:pt>
                <c:pt idx="1">
                  <c:v>0.31</c:v>
                </c:pt>
                <c:pt idx="2">
                  <c:v>0.58</c:v>
                </c:pt>
                <c:pt idx="3">
                  <c:v>1.0</c:v>
                </c:pt>
                <c:pt idx="4">
                  <c:v>1.32</c:v>
                </c:pt>
              </c:numCache>
            </c:numRef>
          </c:val>
        </c:ser>
        <c:dLbls>
          <c:showLegendKey val="0"/>
          <c:showVal val="0"/>
          <c:showCatName val="0"/>
          <c:showSerName val="0"/>
          <c:showPercent val="0"/>
          <c:showBubbleSize val="0"/>
        </c:dLbls>
        <c:gapWidth val="150"/>
        <c:shape val="cylinder"/>
        <c:axId val="556685016"/>
        <c:axId val="571605416"/>
        <c:axId val="0"/>
      </c:bar3DChart>
      <c:catAx>
        <c:axId val="556685016"/>
        <c:scaling>
          <c:orientation val="minMax"/>
        </c:scaling>
        <c:delete val="0"/>
        <c:axPos val="b"/>
        <c:numFmt formatCode="General" sourceLinked="1"/>
        <c:majorTickMark val="out"/>
        <c:minorTickMark val="none"/>
        <c:tickLblPos val="nextTo"/>
        <c:txPr>
          <a:bodyPr anchor="t" anchorCtr="1"/>
          <a:lstStyle/>
          <a:p>
            <a:pPr>
              <a:defRPr sz="1600"/>
            </a:pPr>
            <a:endParaRPr lang="en-US"/>
          </a:p>
        </c:txPr>
        <c:crossAx val="571605416"/>
        <c:crosses val="autoZero"/>
        <c:auto val="1"/>
        <c:lblAlgn val="ctr"/>
        <c:lblOffset val="100"/>
        <c:noMultiLvlLbl val="0"/>
      </c:catAx>
      <c:valAx>
        <c:axId val="571605416"/>
        <c:scaling>
          <c:orientation val="minMax"/>
        </c:scaling>
        <c:delete val="0"/>
        <c:axPos val="l"/>
        <c:majorGridlines/>
        <c:numFmt formatCode="General" sourceLinked="1"/>
        <c:majorTickMark val="out"/>
        <c:minorTickMark val="none"/>
        <c:tickLblPos val="nextTo"/>
        <c:txPr>
          <a:bodyPr/>
          <a:lstStyle/>
          <a:p>
            <a:pPr>
              <a:defRPr sz="1600" b="1" i="0"/>
            </a:pPr>
            <a:endParaRPr lang="en-US"/>
          </a:p>
        </c:txPr>
        <c:crossAx val="556685016"/>
        <c:crosses val="autoZero"/>
        <c:crossBetween val="between"/>
      </c:valAx>
    </c:plotArea>
    <c:legend>
      <c:legendPos val="r"/>
      <c:layout>
        <c:manualLayout>
          <c:xMode val="edge"/>
          <c:yMode val="edge"/>
          <c:x val="0.146440511143734"/>
          <c:y val="0.0752006492609476"/>
          <c:w val="0.369308020819431"/>
          <c:h val="0.444947834645669"/>
        </c:manualLayout>
      </c:layout>
      <c:overlay val="0"/>
      <c:spPr>
        <a:solidFill>
          <a:schemeClr val="bg1"/>
        </a:solidFill>
      </c:spPr>
      <c:txPr>
        <a:bodyPr/>
        <a:lstStyle/>
        <a:p>
          <a:pPr>
            <a:spcAft>
              <a:spcPts val="0"/>
            </a:spcAft>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GPU vs CPU performance for 100stmv</a:t>
            </a:r>
          </a:p>
        </c:rich>
      </c:tx>
      <c:overlay val="0"/>
    </c:title>
    <c:autoTitleDeleted val="0"/>
    <c:plotArea>
      <c:layout/>
      <c:barChart>
        <c:barDir val="col"/>
        <c:grouping val="clustered"/>
        <c:varyColors val="0"/>
        <c:ser>
          <c:idx val="0"/>
          <c:order val="0"/>
          <c:tx>
            <c:strRef>
              <c:f>summary!$J$31:$J$32</c:f>
              <c:strCache>
                <c:ptCount val="1"/>
                <c:pt idx="0">
                  <c:v>GPU vs XK6</c:v>
                </c:pt>
              </c:strCache>
            </c:strRef>
          </c:tx>
          <c:invertIfNegative val="0"/>
          <c:cat>
            <c:numRef>
              <c:f>summary!$I$33:$I$34</c:f>
              <c:numCache>
                <c:formatCode>General</c:formatCode>
                <c:ptCount val="2"/>
                <c:pt idx="0">
                  <c:v>32.0</c:v>
                </c:pt>
                <c:pt idx="1">
                  <c:v>768.0</c:v>
                </c:pt>
              </c:numCache>
            </c:numRef>
          </c:cat>
          <c:val>
            <c:numRef>
              <c:f>summary!$J$33:$J$34</c:f>
              <c:numCache>
                <c:formatCode>General</c:formatCode>
                <c:ptCount val="2"/>
                <c:pt idx="0">
                  <c:v>3.759257303051233</c:v>
                </c:pt>
                <c:pt idx="1">
                  <c:v>2.571263273507053</c:v>
                </c:pt>
              </c:numCache>
            </c:numRef>
          </c:val>
        </c:ser>
        <c:ser>
          <c:idx val="1"/>
          <c:order val="1"/>
          <c:tx>
            <c:strRef>
              <c:f>summary!$K$31:$K$32</c:f>
              <c:strCache>
                <c:ptCount val="1"/>
                <c:pt idx="0">
                  <c:v>GPU vs XE6</c:v>
                </c:pt>
              </c:strCache>
            </c:strRef>
          </c:tx>
          <c:invertIfNegative val="0"/>
          <c:cat>
            <c:numRef>
              <c:f>summary!$I$33:$I$34</c:f>
              <c:numCache>
                <c:formatCode>General</c:formatCode>
                <c:ptCount val="2"/>
                <c:pt idx="0">
                  <c:v>32.0</c:v>
                </c:pt>
                <c:pt idx="1">
                  <c:v>768.0</c:v>
                </c:pt>
              </c:numCache>
            </c:numRef>
          </c:cat>
          <c:val>
            <c:numRef>
              <c:f>summary!$K$33:$K$34</c:f>
              <c:numCache>
                <c:formatCode>General</c:formatCode>
                <c:ptCount val="2"/>
                <c:pt idx="0">
                  <c:v>1.883557469629871</c:v>
                </c:pt>
                <c:pt idx="1">
                  <c:v>1.384571584541025</c:v>
                </c:pt>
              </c:numCache>
            </c:numRef>
          </c:val>
        </c:ser>
        <c:dLbls>
          <c:showLegendKey val="0"/>
          <c:showVal val="0"/>
          <c:showCatName val="0"/>
          <c:showSerName val="0"/>
          <c:showPercent val="0"/>
          <c:showBubbleSize val="0"/>
        </c:dLbls>
        <c:gapWidth val="150"/>
        <c:axId val="572109352"/>
        <c:axId val="426215048"/>
      </c:barChart>
      <c:catAx>
        <c:axId val="572109352"/>
        <c:scaling>
          <c:orientation val="minMax"/>
        </c:scaling>
        <c:delete val="0"/>
        <c:axPos val="b"/>
        <c:title>
          <c:tx>
            <c:rich>
              <a:bodyPr/>
              <a:lstStyle/>
              <a:p>
                <a:pPr>
                  <a:defRPr/>
                </a:pPr>
                <a:r>
                  <a:rPr lang="en-US"/>
                  <a:t>number of nodes</a:t>
                </a:r>
              </a:p>
            </c:rich>
          </c:tx>
          <c:overlay val="0"/>
        </c:title>
        <c:numFmt formatCode="General" sourceLinked="1"/>
        <c:majorTickMark val="out"/>
        <c:minorTickMark val="none"/>
        <c:tickLblPos val="nextTo"/>
        <c:crossAx val="426215048"/>
        <c:crosses val="autoZero"/>
        <c:auto val="1"/>
        <c:lblAlgn val="ctr"/>
        <c:lblOffset val="100"/>
        <c:noMultiLvlLbl val="0"/>
      </c:catAx>
      <c:valAx>
        <c:axId val="426215048"/>
        <c:scaling>
          <c:orientation val="minMax"/>
        </c:scaling>
        <c:delete val="0"/>
        <c:axPos val="l"/>
        <c:majorGridlines/>
        <c:title>
          <c:tx>
            <c:rich>
              <a:bodyPr rot="-5400000" vert="horz"/>
              <a:lstStyle/>
              <a:p>
                <a:pPr>
                  <a:defRPr/>
                </a:pPr>
                <a:r>
                  <a:rPr lang="en-US"/>
                  <a:t>GPU vs CPU</a:t>
                </a:r>
              </a:p>
            </c:rich>
          </c:tx>
          <c:overlay val="0"/>
        </c:title>
        <c:numFmt formatCode="General" sourceLinked="1"/>
        <c:majorTickMark val="out"/>
        <c:minorTickMark val="none"/>
        <c:tickLblPos val="nextTo"/>
        <c:crossAx val="572109352"/>
        <c:crosses val="autoZero"/>
        <c:crossBetween val="between"/>
      </c:valAx>
    </c:plotArea>
    <c:legend>
      <c:legendPos val="r"/>
      <c:overlay val="0"/>
    </c:legend>
    <c:plotVisOnly val="1"/>
    <c:dispBlanksAs val="gap"/>
    <c:showDLblsOverMax val="0"/>
  </c:chart>
  <c:txPr>
    <a:bodyPr/>
    <a:lstStyle/>
    <a:p>
      <a:pPr>
        <a:defRPr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fld id="{1F132C2F-9242-2848-A0A2-476B933071CB}" type="slidenum">
              <a:rPr lang="en-US"/>
              <a:pPr>
                <a:defRPr/>
              </a:pPr>
              <a:t>‹#›</a:t>
            </a:fld>
            <a:endParaRPr lang="en-US"/>
          </a:p>
        </p:txBody>
      </p:sp>
    </p:spTree>
    <p:extLst>
      <p:ext uri="{BB962C8B-B14F-4D97-AF65-F5344CB8AC3E}">
        <p14:creationId xmlns:p14="http://schemas.microsoft.com/office/powerpoint/2010/main" val="263266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fld id="{806501D1-0FB6-0849-8B61-E1BD3A20B66C}" type="slidenum">
              <a:rPr lang="en-US"/>
              <a:pPr>
                <a:defRPr/>
              </a:pPr>
              <a:t>‹#›</a:t>
            </a:fld>
            <a:endParaRPr lang="en-US"/>
          </a:p>
        </p:txBody>
      </p:sp>
    </p:spTree>
    <p:extLst>
      <p:ext uri="{BB962C8B-B14F-4D97-AF65-F5344CB8AC3E}">
        <p14:creationId xmlns:p14="http://schemas.microsoft.com/office/powerpoint/2010/main" val="9619996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2BA3E-B623-5A48-9413-8D98B89AA0D6}" type="slidenum">
              <a:rPr lang="en-US"/>
              <a:pPr/>
              <a:t>1</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latin typeface="Times New Roman" pitchFamily="18" charset="0"/>
              <a:ea typeface="ＭＳ Ｐゴシック" charset="-128"/>
            </a:endParaRPr>
          </a:p>
          <a:p>
            <a:pPr>
              <a:defRPr/>
            </a:pPr>
            <a:r>
              <a:rPr lang="en-US" dirty="0" smtClean="0">
                <a:latin typeface="Times New Roman" pitchFamily="18" charset="0"/>
                <a:ea typeface="ＭＳ Ｐゴシック" charset="-128"/>
              </a:rPr>
              <a:t>Add </a:t>
            </a:r>
            <a:r>
              <a:rPr lang="en-US" dirty="0" err="1" smtClean="0">
                <a:latin typeface="Times New Roman" pitchFamily="18" charset="0"/>
                <a:ea typeface="ＭＳ Ｐゴシック" charset="-128"/>
              </a:rPr>
              <a:t>Martyna</a:t>
            </a:r>
            <a:r>
              <a:rPr lang="en-US" dirty="0" smtClean="0">
                <a:latin typeface="Times New Roman" pitchFamily="18" charset="0"/>
                <a:ea typeface="ＭＳ Ｐゴシック" charset="-128"/>
              </a:rPr>
              <a:t> name</a:t>
            </a:r>
          </a:p>
          <a:p>
            <a:pPr>
              <a:defRPr/>
            </a:pPr>
            <a:endParaRPr lang="en-US" dirty="0" smtClean="0">
              <a:latin typeface="Times New Roman" pitchFamily="18" charset="0"/>
              <a:ea typeface="ＭＳ Ｐゴシック" charset="-128"/>
            </a:endParaRPr>
          </a:p>
          <a:p>
            <a:pPr>
              <a:defRPr/>
            </a:pPr>
            <a:r>
              <a:rPr lang="en-US" dirty="0" smtClean="0">
                <a:latin typeface="Times New Roman" pitchFamily="18" charset="0"/>
                <a:ea typeface="ＭＳ Ｐゴシック" charset="-128"/>
              </a:rPr>
              <a:t>----- Meeting Notes (3/9/12 10:49) -----</a:t>
            </a:r>
          </a:p>
          <a:p>
            <a:pPr>
              <a:defRPr/>
            </a:pPr>
            <a:r>
              <a:rPr lang="en-US" dirty="0" smtClean="0">
                <a:latin typeface="Times New Roman" pitchFamily="18" charset="0"/>
                <a:ea typeface="ＭＳ Ｐゴシック" charset="-128"/>
              </a:rPr>
              <a:t>needs font revision to many fonts</a:t>
            </a:r>
          </a:p>
          <a:p>
            <a:pPr>
              <a:defRPr/>
            </a:pPr>
            <a:r>
              <a:rPr lang="en-US" dirty="0" smtClean="0">
                <a:latin typeface="Times New Roman" pitchFamily="18" charset="0"/>
                <a:ea typeface="ＭＳ Ｐゴシック" charset="-128"/>
              </a:rPr>
              <a:t>----- Meeting Notes (3/16/12 11:59) -----</a:t>
            </a:r>
          </a:p>
          <a:p>
            <a:pPr>
              <a:defRPr/>
            </a:pPr>
            <a:r>
              <a:rPr lang="en-US" dirty="0" smtClean="0">
                <a:latin typeface="Times New Roman" pitchFamily="18" charset="0"/>
                <a:ea typeface="ＭＳ Ｐゴシック" charset="-128"/>
              </a:rPr>
              <a:t>Fix Parinello spellings!!!  ALL OF THEM.</a:t>
            </a:r>
          </a:p>
          <a:p>
            <a:pPr>
              <a:defRPr/>
            </a:pPr>
            <a:r>
              <a:rPr lang="en-US" dirty="0" smtClean="0">
                <a:latin typeface="Times New Roman" pitchFamily="18" charset="0"/>
                <a:ea typeface="ＭＳ Ｐゴシック" charset="-128"/>
              </a:rPr>
              <a:t>Mv 10 yrs to front of DOE and NSF line</a:t>
            </a:r>
          </a:p>
          <a:p>
            <a:pPr>
              <a:defRPr/>
            </a:pPr>
            <a:endParaRPr lang="en-US" dirty="0" smtClean="0">
              <a:latin typeface="Times New Roman" pitchFamily="18" charset="0"/>
              <a:ea typeface="ＭＳ Ｐゴシック" charset="-128"/>
            </a:endParaRPr>
          </a:p>
        </p:txBody>
      </p:sp>
      <p:sp>
        <p:nvSpPr>
          <p:cNvPr id="27651"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ＭＳ Ｐゴシック" charset="-128"/>
              </a:defRPr>
            </a:lvl1pPr>
            <a:lvl2pPr marL="742950" indent="-285750" eaLnBrk="0" hangingPunct="0">
              <a:defRPr sz="2400" b="1">
                <a:solidFill>
                  <a:schemeClr val="tx1"/>
                </a:solidFill>
                <a:latin typeface="Times New Roman" pitchFamily="18" charset="0"/>
                <a:ea typeface="ＭＳ Ｐゴシック" charset="-128"/>
              </a:defRPr>
            </a:lvl2pPr>
            <a:lvl3pPr marL="1143000" indent="-228600" eaLnBrk="0" hangingPunct="0">
              <a:defRPr sz="2400" b="1">
                <a:solidFill>
                  <a:schemeClr val="tx1"/>
                </a:solidFill>
                <a:latin typeface="Times New Roman" pitchFamily="18" charset="0"/>
                <a:ea typeface="ＭＳ Ｐゴシック" charset="-128"/>
              </a:defRPr>
            </a:lvl3pPr>
            <a:lvl4pPr marL="1600200" indent="-228600" eaLnBrk="0" hangingPunct="0">
              <a:defRPr sz="2400" b="1">
                <a:solidFill>
                  <a:schemeClr val="tx1"/>
                </a:solidFill>
                <a:latin typeface="Times New Roman" pitchFamily="18" charset="0"/>
                <a:ea typeface="ＭＳ Ｐゴシック" charset="-128"/>
              </a:defRPr>
            </a:lvl4pPr>
            <a:lvl5pPr marL="2057400" indent="-228600" eaLnBrk="0" hangingPunct="0">
              <a:defRPr sz="24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9pPr>
          </a:lstStyle>
          <a:p>
            <a:pPr eaLnBrk="1" hangingPunct="1">
              <a:defRPr/>
            </a:pPr>
            <a:fld id="{C9327EFF-2BC0-AB4B-BF2C-50DCD03F43F6}" type="slidenum">
              <a:rPr lang="en-US" sz="1100" b="0"/>
              <a:pPr eaLnBrk="1" hangingPunct="1">
                <a:defRPr/>
              </a:pPr>
              <a:t>13</a:t>
            </a:fld>
            <a:endParaRPr lang="en-US" sz="11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charset="-128"/>
              </a:rPr>
              <a:t>Move</a:t>
            </a:r>
            <a:r>
              <a:rPr lang="en-US" baseline="0" dirty="0" smtClean="0">
                <a:latin typeface="Times New Roman" pitchFamily="18" charset="0"/>
                <a:ea typeface="ＭＳ Ｐゴシック" charset="-128"/>
              </a:rPr>
              <a:t> 50K users to same line as “Large user base”</a:t>
            </a:r>
          </a:p>
          <a:p>
            <a:endParaRPr lang="en-US" baseline="0" dirty="0" smtClean="0">
              <a:latin typeface="Times New Roman" pitchFamily="18" charset="0"/>
              <a:ea typeface="ＭＳ Ｐゴシック" charset="-128"/>
            </a:endParaRPr>
          </a:p>
          <a:p>
            <a:r>
              <a:rPr lang="en-US" baseline="0" dirty="0" smtClean="0">
                <a:latin typeface="Times New Roman" pitchFamily="18" charset="0"/>
                <a:ea typeface="ＭＳ Ｐゴシック" charset="-128"/>
              </a:rPr>
              <a:t>Use absolute # along with 18%</a:t>
            </a:r>
          </a:p>
          <a:p>
            <a:endParaRPr lang="en-US" baseline="0" dirty="0" smtClean="0">
              <a:latin typeface="Times New Roman" pitchFamily="18" charset="0"/>
              <a:ea typeface="ＭＳ Ｐゴシック" charset="-128"/>
            </a:endParaRPr>
          </a:p>
          <a:p>
            <a:r>
              <a:rPr lang="en-US" baseline="0" dirty="0" smtClean="0">
                <a:latin typeface="Times New Roman" pitchFamily="18" charset="0"/>
                <a:ea typeface="ＭＳ Ｐゴシック" charset="-128"/>
              </a:rPr>
              <a:t>“18% are NIH funded, </a:t>
            </a:r>
            <a:r>
              <a:rPr lang="en-US" baseline="0" dirty="0" err="1" smtClean="0">
                <a:latin typeface="Times New Roman" pitchFamily="18" charset="0"/>
                <a:ea typeface="ＭＳ Ｐゴシック" charset="-128"/>
              </a:rPr>
              <a:t>ie</a:t>
            </a:r>
            <a:r>
              <a:rPr lang="en-US" baseline="0" dirty="0" smtClean="0">
                <a:latin typeface="Times New Roman" pitchFamily="18" charset="0"/>
                <a:ea typeface="ＭＳ Ｐゴシック" charset="-128"/>
              </a:rPr>
              <a:t> 10,000; many also in other countries”</a:t>
            </a:r>
          </a:p>
          <a:p>
            <a:endParaRPr lang="en-US" baseline="0" dirty="0" smtClean="0">
              <a:latin typeface="Times New Roman" pitchFamily="18" charset="0"/>
              <a:ea typeface="ＭＳ Ｐゴシック" charset="-128"/>
            </a:endParaRPr>
          </a:p>
          <a:p>
            <a:endParaRPr lang="en-US" baseline="0"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(3/9/12 10:05) -----</a:t>
            </a:r>
          </a:p>
          <a:p>
            <a:r>
              <a:rPr lang="en-US" dirty="0"/>
              <a:t>remove foot </a:t>
            </a:r>
            <a:r>
              <a:rPr lang="en-US" dirty="0" smtClean="0"/>
              <a:t>note</a:t>
            </a:r>
            <a:r>
              <a:rPr lang="en-US" baseline="0" dirty="0" smtClean="0"/>
              <a:t> DONE</a:t>
            </a:r>
            <a:endParaRPr lang="en-US" dirty="0" smtClean="0"/>
          </a:p>
          <a:p>
            <a:r>
              <a:rPr lang="en-US" dirty="0" smtClean="0"/>
              <a:t>repair </a:t>
            </a:r>
            <a:r>
              <a:rPr lang="en-US" dirty="0"/>
              <a:t>legend</a:t>
            </a:r>
          </a:p>
          <a:p>
            <a:r>
              <a:rPr lang="en-US" dirty="0"/>
              <a:t>remove red labels</a:t>
            </a:r>
          </a:p>
          <a:p>
            <a:r>
              <a:rPr lang="en-US" dirty="0"/>
              <a:t>make y axis "Number"</a:t>
            </a:r>
          </a:p>
          <a:p>
            <a:r>
              <a:rPr lang="en-US" dirty="0"/>
              <a:t>make x axis "Year"</a:t>
            </a:r>
          </a:p>
          <a:p>
            <a:r>
              <a:rPr lang="en-US" dirty="0"/>
              <a:t>perhaps remove 4th curve</a:t>
            </a:r>
          </a:p>
          <a:p>
            <a:r>
              <a:rPr lang="en-US" dirty="0"/>
              <a:t>make text on right more reader friendly; text can have arrows to curves</a:t>
            </a:r>
          </a:p>
          <a:p>
            <a:r>
              <a:rPr lang="en-US" dirty="0"/>
              <a:t>rephrase last </a:t>
            </a:r>
            <a:r>
              <a:rPr lang="en-US" dirty="0" err="1"/>
              <a:t>sentance</a:t>
            </a:r>
            <a:r>
              <a:rPr lang="en-US" dirty="0"/>
              <a:t>, heterogeneous</a:t>
            </a:r>
          </a:p>
          <a:p>
            <a:r>
              <a:rPr lang="en-US" dirty="0"/>
              <a:t>make titles higher</a:t>
            </a:r>
          </a:p>
        </p:txBody>
      </p:sp>
      <p:sp>
        <p:nvSpPr>
          <p:cNvPr id="4" name="Slide Number Placeholder 3"/>
          <p:cNvSpPr>
            <a:spLocks noGrp="1"/>
          </p:cNvSpPr>
          <p:nvPr>
            <p:ph type="sldNum" sz="quarter" idx="10"/>
          </p:nvPr>
        </p:nvSpPr>
        <p:spPr/>
        <p:txBody>
          <a:bodyPr/>
          <a:lstStyle/>
          <a:p>
            <a:pPr>
              <a:defRPr/>
            </a:pPr>
            <a:fld id="{806501D1-0FB6-0849-8B61-E1BD3A20B66C}" type="slidenum">
              <a:rPr lang="en-US" smtClean="0"/>
              <a:pPr>
                <a:defRPr/>
              </a:pPr>
              <a:t>16</a:t>
            </a:fld>
            <a:endParaRPr lang="en-US"/>
          </a:p>
        </p:txBody>
      </p:sp>
    </p:spTree>
    <p:extLst>
      <p:ext uri="{BB962C8B-B14F-4D97-AF65-F5344CB8AC3E}">
        <p14:creationId xmlns:p14="http://schemas.microsoft.com/office/powerpoint/2010/main" val="337417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(3/9/12 10:05) -----</a:t>
            </a:r>
          </a:p>
          <a:p>
            <a:r>
              <a:rPr lang="en-US" dirty="0"/>
              <a:t>put transition from previous slide, </a:t>
            </a:r>
            <a:r>
              <a:rPr lang="en-US" dirty="0" err="1"/>
              <a:t>useing</a:t>
            </a:r>
            <a:r>
              <a:rPr lang="en-US" dirty="0"/>
              <a:t> Complex or Future on both slides; make transition in first bullet</a:t>
            </a:r>
          </a:p>
          <a:p>
            <a:r>
              <a:rPr lang="en-US" dirty="0"/>
              <a:t>remove "resource has"? us BTRC</a:t>
            </a:r>
          </a:p>
          <a:p>
            <a:r>
              <a:rPr lang="en-US" dirty="0"/>
              <a:t>----- Meeting Notes (3/16/12 11:25) -----</a:t>
            </a:r>
          </a:p>
          <a:p>
            <a:r>
              <a:rPr lang="en-US" dirty="0"/>
              <a:t>cpaita</a:t>
            </a:r>
          </a:p>
        </p:txBody>
      </p:sp>
      <p:sp>
        <p:nvSpPr>
          <p:cNvPr id="4" name="Slide Number Placeholder 3"/>
          <p:cNvSpPr>
            <a:spLocks noGrp="1"/>
          </p:cNvSpPr>
          <p:nvPr>
            <p:ph type="sldNum" sz="quarter" idx="10"/>
          </p:nvPr>
        </p:nvSpPr>
        <p:spPr/>
        <p:txBody>
          <a:bodyPr/>
          <a:lstStyle/>
          <a:p>
            <a:pPr>
              <a:defRPr/>
            </a:pPr>
            <a:fld id="{806501D1-0FB6-0849-8B61-E1BD3A20B66C}" type="slidenum">
              <a:rPr lang="en-US" smtClean="0"/>
              <a:pPr>
                <a:defRPr/>
              </a:pPr>
              <a:t>17</a:t>
            </a:fld>
            <a:endParaRPr lang="en-US"/>
          </a:p>
        </p:txBody>
      </p:sp>
    </p:spTree>
    <p:extLst>
      <p:ext uri="{BB962C8B-B14F-4D97-AF65-F5344CB8AC3E}">
        <p14:creationId xmlns:p14="http://schemas.microsoft.com/office/powerpoint/2010/main" val="117990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AA5D0-FD94-404F-BEA8-D17A46B41DF3}" type="slidenum">
              <a:rPr lang="en-US"/>
              <a:pPr/>
              <a:t>18</a:t>
            </a:fld>
            <a:endParaRPr lang="en-US"/>
          </a:p>
        </p:txBody>
      </p:sp>
      <p:sp>
        <p:nvSpPr>
          <p:cNvPr id="496642"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6643"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6F183-4AF6-6A42-88D7-55704D629A1C}" type="slidenum">
              <a:rPr lang="en-US"/>
              <a:pPr/>
              <a:t>19</a:t>
            </a:fld>
            <a:endParaRPr lang="en-US"/>
          </a:p>
        </p:txBody>
      </p:sp>
      <p:sp>
        <p:nvSpPr>
          <p:cNvPr id="47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a:t>----- Meeting Notes (3/9/12 10:05) -----</a:t>
            </a:r>
          </a:p>
          <a:p>
            <a:r>
              <a:rPr lang="en-US" dirty="0"/>
              <a:t>make text same font; use the larger font</a:t>
            </a:r>
          </a:p>
          <a:p>
            <a:r>
              <a:rPr lang="en-US" dirty="0"/>
              <a:t>use better work than "Support"</a:t>
            </a:r>
          </a:p>
          <a:p>
            <a:r>
              <a:rPr lang="en-US" dirty="0"/>
              <a:t>Co-Development with PPL</a:t>
            </a:r>
          </a:p>
          <a:p>
            <a:r>
              <a:rPr lang="en-US" dirty="0"/>
              <a:t>make "For example" "Recent Example"</a:t>
            </a:r>
          </a:p>
          <a:p>
            <a:r>
              <a:rPr lang="en-US" dirty="0"/>
              <a:t>(NAMD/Charm++) for Gordon Bell</a:t>
            </a:r>
          </a:p>
          <a:p>
            <a:r>
              <a:rPr lang="en-US" dirty="0"/>
              <a:t>Don't make panels sub </a:t>
            </a:r>
            <a:r>
              <a:rPr lang="en-US" dirty="0" smtClean="0"/>
              <a:t>bullet DONE</a:t>
            </a:r>
            <a:endParaRPr lang="en-US" dirty="0"/>
          </a:p>
          <a:p>
            <a:r>
              <a:rPr lang="en-US" dirty="0"/>
              <a:t>make blue </a:t>
            </a:r>
            <a:r>
              <a:rPr lang="en-US" dirty="0" smtClean="0"/>
              <a:t>black DONE</a:t>
            </a:r>
            <a:endParaRPr lang="en-US" dirty="0"/>
          </a:p>
        </p:txBody>
      </p:sp>
      <p:sp>
        <p:nvSpPr>
          <p:cNvPr id="4" name="Slide Number Placeholder 3"/>
          <p:cNvSpPr>
            <a:spLocks noGrp="1"/>
          </p:cNvSpPr>
          <p:nvPr>
            <p:ph type="sldNum" sz="quarter" idx="10"/>
          </p:nvPr>
        </p:nvSpPr>
        <p:spPr/>
        <p:txBody>
          <a:bodyPr/>
          <a:lstStyle/>
          <a:p>
            <a:fld id="{22E48124-AA5E-43D8-A4B7-C9D00A3EC12B}" type="slidenum">
              <a:rPr lang="en-US" smtClean="0"/>
              <a:pPr/>
              <a:t>20</a:t>
            </a:fld>
            <a:endParaRPr lang="en-US"/>
          </a:p>
        </p:txBody>
      </p:sp>
    </p:spTree>
    <p:extLst>
      <p:ext uri="{BB962C8B-B14F-4D97-AF65-F5344CB8AC3E}">
        <p14:creationId xmlns:p14="http://schemas.microsoft.com/office/powerpoint/2010/main" val="31708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8CCC5-10DD-6A47-BDC3-0C4713DD6BD7}" type="slidenum">
              <a:rPr lang="en-US"/>
              <a:pPr>
                <a:defRPr/>
              </a:pPr>
              <a:t>21</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 Meeting Notes (3/9/12 10:05) -----</a:t>
            </a:r>
          </a:p>
          <a:p>
            <a:pPr eaLnBrk="1" hangingPunct="1">
              <a:defRPr/>
            </a:pPr>
            <a:r>
              <a:rPr lang="en-US" dirty="0" smtClean="0">
                <a:cs typeface="+mn-cs"/>
              </a:rPr>
              <a:t>make textbox smaller font DONE</a:t>
            </a:r>
          </a:p>
          <a:p>
            <a:pPr eaLnBrk="1" hangingPunct="1">
              <a:defRPr/>
            </a:pPr>
            <a:r>
              <a:rPr lang="en-US" dirty="0" smtClean="0">
                <a:cs typeface="+mn-cs"/>
              </a:rPr>
              <a:t>lower case T Traditional DONE</a:t>
            </a:r>
          </a:p>
          <a:p>
            <a:pPr eaLnBrk="1" hangingPunct="1">
              <a:defRPr/>
            </a:pPr>
            <a:r>
              <a:rPr lang="en-US" dirty="0" smtClean="0">
                <a:cs typeface="+mn-cs"/>
              </a:rPr>
              <a:t>make squares, and grayer DONE</a:t>
            </a:r>
          </a:p>
          <a:p>
            <a:pPr eaLnBrk="1" hangingPunct="1">
              <a:defRPr/>
            </a:pPr>
            <a:r>
              <a:rPr lang="en-US" dirty="0" smtClean="0">
                <a:cs typeface="+mn-cs"/>
              </a:rPr>
              <a:t>make atoms paired with; remove pairs DONE</a:t>
            </a:r>
          </a:p>
          <a:p>
            <a:pPr eaLnBrk="1" hangingPunct="1">
              <a:defRPr/>
            </a:pPr>
            <a:r>
              <a:rPr lang="en-US" dirty="0" smtClean="0">
                <a:cs typeface="+mn-cs"/>
              </a:rPr>
              <a:t>atoms per molecule DONE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Recent Progress with </a:t>
            </a:r>
            <a:r>
              <a:rPr lang="en-US" dirty="0" err="1" smtClean="0"/>
              <a:t>uGNI</a:t>
            </a:r>
            <a:r>
              <a:rPr lang="en-US" dirty="0" smtClean="0"/>
              <a:t>  (subtitle: This will enable XX</a:t>
            </a:r>
            <a:r>
              <a:rPr lang="en-US" baseline="0" dirty="0" smtClean="0"/>
              <a:t> atoms YY ns/day) </a:t>
            </a:r>
            <a:endParaRPr lang="en-US" dirty="0" smtClean="0"/>
          </a:p>
          <a:p>
            <a:endParaRPr lang="en-US" dirty="0" smtClean="0"/>
          </a:p>
          <a:p>
            <a:r>
              <a:rPr lang="en-US" dirty="0" smtClean="0"/>
              <a:t>Explain</a:t>
            </a:r>
            <a:r>
              <a:rPr lang="en-US" baseline="0" dirty="0" smtClean="0"/>
              <a:t> what </a:t>
            </a:r>
            <a:r>
              <a:rPr lang="en-US" baseline="0" dirty="0" err="1" smtClean="0"/>
              <a:t>uGNI</a:t>
            </a:r>
            <a:r>
              <a:rPr lang="en-US" baseline="0" dirty="0" smtClean="0"/>
              <a:t> is (not how it works) just what it is …. Cray’s proprietary communication API</a:t>
            </a:r>
          </a:p>
          <a:p>
            <a:endParaRPr lang="en-US" baseline="0" dirty="0" smtClean="0"/>
          </a:p>
          <a:p>
            <a:r>
              <a:rPr lang="en-US" baseline="0" dirty="0" smtClean="0"/>
              <a:t>Put a simple statement under title that directly says what this slide means for the user</a:t>
            </a:r>
          </a:p>
          <a:p>
            <a:r>
              <a:rPr lang="en-US" baseline="0" dirty="0" smtClean="0"/>
              <a:t>----- Meeting Notes (3/9/12 10:49) -----</a:t>
            </a:r>
          </a:p>
          <a:p>
            <a:r>
              <a:rPr lang="en-US" baseline="0" dirty="0" smtClean="0"/>
              <a:t>Title: Performance on Cray's new Blue Waters System</a:t>
            </a:r>
          </a:p>
          <a:p>
            <a:r>
              <a:rPr lang="en-US" baseline="0" dirty="0" smtClean="0"/>
              <a:t>Subtitle: Cray, Month installed, Jan 2012 to show recent</a:t>
            </a:r>
          </a:p>
          <a:p>
            <a:r>
              <a:rPr lang="en-US" baseline="0" dirty="0" smtClean="0"/>
              <a:t>----- Meeting Notes (3/16/12 11:25) -----</a:t>
            </a:r>
          </a:p>
          <a:p>
            <a:r>
              <a:rPr lang="en-US" baseline="0" dirty="0" smtClean="0"/>
              <a:t>green bracket hard to see</a:t>
            </a:r>
          </a:p>
          <a:p>
            <a:r>
              <a:rPr lang="en-US" baseline="0" dirty="0" smtClean="0"/>
              <a:t>border around graph needs deleted</a:t>
            </a:r>
            <a:endParaRPr lang="en-US" dirty="0"/>
          </a:p>
        </p:txBody>
      </p:sp>
      <p:sp>
        <p:nvSpPr>
          <p:cNvPr id="4" name="Slide Number Placeholder 3"/>
          <p:cNvSpPr>
            <a:spLocks noGrp="1"/>
          </p:cNvSpPr>
          <p:nvPr>
            <p:ph type="sldNum" sz="quarter" idx="10"/>
          </p:nvPr>
        </p:nvSpPr>
        <p:spPr/>
        <p:txBody>
          <a:bodyPr/>
          <a:lstStyle/>
          <a:p>
            <a:fld id="{22E48124-AA5E-43D8-A4B7-C9D00A3EC12B}" type="slidenum">
              <a:rPr lang="en-US" smtClean="0"/>
              <a:pPr/>
              <a:t>22</a:t>
            </a:fld>
            <a:endParaRPr lang="en-US"/>
          </a:p>
        </p:txBody>
      </p:sp>
    </p:spTree>
    <p:extLst>
      <p:ext uri="{BB962C8B-B14F-4D97-AF65-F5344CB8AC3E}">
        <p14:creationId xmlns:p14="http://schemas.microsoft.com/office/powerpoint/2010/main" val="65197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Tsubame</a:t>
            </a:r>
            <a:r>
              <a:rPr lang="en-US" dirty="0" smtClean="0"/>
              <a:t> mention.</a:t>
            </a:r>
            <a:r>
              <a:rPr lang="en-US" baseline="0" dirty="0" smtClean="0"/>
              <a:t>  Add </a:t>
            </a:r>
            <a:r>
              <a:rPr lang="en-US" baseline="0" dirty="0" err="1" smtClean="0"/>
              <a:t>Tsubame</a:t>
            </a:r>
            <a:r>
              <a:rPr lang="en-US" baseline="0" dirty="0" smtClean="0"/>
              <a:t> performance?</a:t>
            </a:r>
            <a:endParaRPr lang="en-US" dirty="0" smtClean="0"/>
          </a:p>
          <a:p>
            <a:endParaRPr lang="en-US" dirty="0" smtClean="0"/>
          </a:p>
          <a:p>
            <a:r>
              <a:rPr lang="en-US" dirty="0" smtClean="0"/>
              <a:t>Add</a:t>
            </a:r>
            <a:r>
              <a:rPr lang="en-US" baseline="0" dirty="0" smtClean="0"/>
              <a:t> </a:t>
            </a:r>
            <a:r>
              <a:rPr lang="en-US" baseline="0" dirty="0" err="1" smtClean="0"/>
              <a:t>Tianhe</a:t>
            </a:r>
            <a:r>
              <a:rPr lang="en-US" baseline="0" dirty="0" smtClean="0"/>
              <a:t> mention?</a:t>
            </a:r>
            <a:endParaRPr lang="en-US" dirty="0"/>
          </a:p>
        </p:txBody>
      </p:sp>
      <p:sp>
        <p:nvSpPr>
          <p:cNvPr id="4" name="Slide Number Placeholder 3"/>
          <p:cNvSpPr>
            <a:spLocks noGrp="1"/>
          </p:cNvSpPr>
          <p:nvPr>
            <p:ph type="sldNum" sz="quarter" idx="10"/>
          </p:nvPr>
        </p:nvSpPr>
        <p:spPr/>
        <p:txBody>
          <a:bodyPr/>
          <a:lstStyle/>
          <a:p>
            <a:fld id="{22E48124-AA5E-43D8-A4B7-C9D00A3EC12B}" type="slidenum">
              <a:rPr lang="en-US" smtClean="0"/>
              <a:pPr/>
              <a:t>23</a:t>
            </a:fld>
            <a:endParaRPr lang="en-US"/>
          </a:p>
        </p:txBody>
      </p:sp>
    </p:spTree>
    <p:extLst>
      <p:ext uri="{BB962C8B-B14F-4D97-AF65-F5344CB8AC3E}">
        <p14:creationId xmlns:p14="http://schemas.microsoft.com/office/powerpoint/2010/main" val="959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63979-09EF-4B46-ACC1-6D6D5D17D411}" type="slidenum">
              <a:rPr lang="en-US"/>
              <a:pPr/>
              <a:t>2</a:t>
            </a:fld>
            <a:endParaRPr lang="en-US"/>
          </a:p>
        </p:txBody>
      </p:sp>
      <p:sp>
        <p:nvSpPr>
          <p:cNvPr id="3829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XK6 results</a:t>
            </a:r>
            <a:r>
              <a:rPr lang="en-US" baseline="0" dirty="0" smtClean="0"/>
              <a:t> on </a:t>
            </a:r>
            <a:r>
              <a:rPr lang="en-US" baseline="0" dirty="0" err="1" smtClean="0"/>
              <a:t>Titandev</a:t>
            </a:r>
            <a:endParaRPr lang="en-US" baseline="0" dirty="0" smtClean="0"/>
          </a:p>
          <a:p>
            <a:r>
              <a:rPr lang="en-US" baseline="0" dirty="0" smtClean="0"/>
              <a:t>XE6 results on Monte Rosa</a:t>
            </a:r>
          </a:p>
          <a:p>
            <a:r>
              <a:rPr lang="en-US" baseline="0" dirty="0" smtClean="0"/>
              <a:t>All 100stmv results are with </a:t>
            </a:r>
            <a:r>
              <a:rPr lang="en-US" baseline="0" dirty="0" err="1" smtClean="0"/>
              <a:t>Langvin</a:t>
            </a:r>
            <a:r>
              <a:rPr lang="en-US" baseline="0" dirty="0" smtClean="0"/>
              <a:t> controls turned off, and with PME once every 4 steps</a:t>
            </a:r>
            <a:endParaRPr lang="en-US" dirty="0"/>
          </a:p>
        </p:txBody>
      </p:sp>
      <p:sp>
        <p:nvSpPr>
          <p:cNvPr id="4" name="Slide Number Placeholder 3"/>
          <p:cNvSpPr>
            <a:spLocks noGrp="1"/>
          </p:cNvSpPr>
          <p:nvPr>
            <p:ph type="sldNum" sz="quarter" idx="10"/>
          </p:nvPr>
        </p:nvSpPr>
        <p:spPr/>
        <p:txBody>
          <a:bodyPr/>
          <a:lstStyle/>
          <a:p>
            <a:fld id="{5B9514EA-D962-4D5E-BC3E-BE42178A0563}" type="slidenum">
              <a:rPr lang="en-US" smtClean="0"/>
              <a:pPr/>
              <a:t>27</a:t>
            </a:fld>
            <a:endParaRPr lang="en-US"/>
          </a:p>
        </p:txBody>
      </p:sp>
    </p:spTree>
    <p:extLst>
      <p:ext uri="{BB962C8B-B14F-4D97-AF65-F5344CB8AC3E}">
        <p14:creationId xmlns:p14="http://schemas.microsoft.com/office/powerpoint/2010/main" val="65198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E982D-23AF-0147-8FF3-F22F30517631}" type="slidenum">
              <a:rPr lang="en-US"/>
              <a:pPr/>
              <a:t>4</a:t>
            </a:fld>
            <a:endParaRPr lang="en-US"/>
          </a:p>
        </p:txBody>
      </p:sp>
      <p:sp>
        <p:nvSpPr>
          <p:cNvPr id="273410" name="Rectangle 1026"/>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273411" name="Text Box 1027"/>
          <p:cNvSpPr txBox="1">
            <a:spLocks noGrp="1" noChangeArrowheads="1"/>
          </p:cNvSpPr>
          <p:nvPr>
            <p:ph type="body" idx="1"/>
          </p:nvPr>
        </p:nvSpPr>
        <p:spPr bwMode="auto">
          <a:xfrm>
            <a:off x="503238" y="4316413"/>
            <a:ext cx="5856287" cy="4059237"/>
          </a:xfrm>
          <a:prstGeom prst="rect">
            <a:avLst/>
          </a:prstGeom>
          <a:solidFill>
            <a:srgbClr val="FFFFFF"/>
          </a:solidFill>
          <a:ln>
            <a:solidFill>
              <a:srgbClr val="000000"/>
            </a:solidFill>
            <a:miter lim="800000"/>
            <a:headEnd/>
            <a:tailEnd/>
          </a:ln>
        </p:spPr>
        <p:txBody>
          <a:bodyPr lIns="89803" tIns="44902" rIns="89803" bIns="44902"/>
          <a:lstStyle/>
          <a:p>
            <a:r>
              <a:rPr lang="en-US"/>
              <a:t>Ribosomes synthesize new proteins from genetic information</a:t>
            </a:r>
          </a:p>
          <a:p>
            <a:r>
              <a:rPr lang="en-US"/>
              <a:t>Bacterial ribosome is a target for antibiotics, which interfere with its ability to function by binding to sites on the structure, preventing proteins from being synthesized</a:t>
            </a:r>
          </a:p>
          <a:p>
            <a:r>
              <a:rPr lang="en-US"/>
              <a:t>Ribosome simulations are extremely computationally challenging due to the size of the structure and its natural environment (solvent, ions, etc, large box, 3 million atoms or so)</a:t>
            </a:r>
          </a:p>
          <a:p>
            <a:endParaRPr lang="en-US"/>
          </a:p>
          <a:p>
            <a:r>
              <a:rPr lang="en-US"/>
              <a:t>Bionanodevice for sequencing DNA efficiently</a:t>
            </a:r>
          </a:p>
          <a:p>
            <a:r>
              <a:rPr lang="en-US"/>
              <a:t>Knowledge of an individual</a:t>
            </a:r>
            <a:r>
              <a:rPr lang="ja-JP" altLang="en-US">
                <a:latin typeface="Arial"/>
              </a:rPr>
              <a:t>’</a:t>
            </a:r>
            <a:r>
              <a:rPr lang="en-US"/>
              <a:t>s genetic makeup can lead to the prediction and treatment of many diseases by the means of personal genomic medicine and pharmacogenomics.  In order for genome sequencing to become practical for common medical use, an inexpensive high throughput genome sequencing technique is required.  NIH has set a goal of reducing the cost of genome sequencing by a factor of 10,000, to less than $1,000 within ten years.</a:t>
            </a:r>
          </a:p>
          <a:p>
            <a:r>
              <a:rPr lang="en-US"/>
              <a:t>The computer is the best microscope to guide the development of bionanodevices, for example to sequence DNA.  While experiments can measure DNA electrostatic potentials, they cannot visualize the DNA</a:t>
            </a:r>
            <a:r>
              <a:rPr lang="ja-JP" altLang="en-US">
                <a:latin typeface="Arial"/>
              </a:rPr>
              <a:t>’</a:t>
            </a:r>
            <a:r>
              <a:rPr lang="en-US"/>
              <a:t>s location and conformation at the time of measurement.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9B65D-3746-7F40-B38D-B7695E973A89}" type="slidenum">
              <a:rPr lang="en-US"/>
              <a:pPr/>
              <a:t>7</a:t>
            </a:fld>
            <a:endParaRPr lang="en-US"/>
          </a:p>
        </p:txBody>
      </p:sp>
      <p:sp>
        <p:nvSpPr>
          <p:cNvPr id="392194"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ＭＳ Ｐゴシック" charset="-128"/>
              </a:defRPr>
            </a:lvl1pPr>
            <a:lvl2pPr marL="742950" indent="-285750" eaLnBrk="0" hangingPunct="0">
              <a:defRPr sz="2400" b="1">
                <a:solidFill>
                  <a:schemeClr val="tx1"/>
                </a:solidFill>
                <a:latin typeface="Times New Roman" pitchFamily="18" charset="0"/>
                <a:ea typeface="ＭＳ Ｐゴシック" charset="-128"/>
              </a:defRPr>
            </a:lvl2pPr>
            <a:lvl3pPr marL="1143000" indent="-228600" eaLnBrk="0" hangingPunct="0">
              <a:defRPr sz="2400" b="1">
                <a:solidFill>
                  <a:schemeClr val="tx1"/>
                </a:solidFill>
                <a:latin typeface="Times New Roman" pitchFamily="18" charset="0"/>
                <a:ea typeface="ＭＳ Ｐゴシック" charset="-128"/>
              </a:defRPr>
            </a:lvl3pPr>
            <a:lvl4pPr marL="1600200" indent="-228600" eaLnBrk="0" hangingPunct="0">
              <a:defRPr sz="2400" b="1">
                <a:solidFill>
                  <a:schemeClr val="tx1"/>
                </a:solidFill>
                <a:latin typeface="Times New Roman" pitchFamily="18" charset="0"/>
                <a:ea typeface="ＭＳ Ｐゴシック" charset="-128"/>
              </a:defRPr>
            </a:lvl4pPr>
            <a:lvl5pPr marL="2057400" indent="-228600" eaLnBrk="0" hangingPunct="0">
              <a:defRPr sz="24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charset="-128"/>
              </a:defRPr>
            </a:lvl9pPr>
          </a:lstStyle>
          <a:p>
            <a:pPr eaLnBrk="1" hangingPunct="1"/>
            <a:fld id="{CA76D439-FE75-426C-A7DE-B8533F4BA05B}" type="slidenum">
              <a:rPr lang="en-US" sz="1100" b="0"/>
              <a:pPr eaLnBrk="1" hangingPunct="1"/>
              <a:t>8</a:t>
            </a:fld>
            <a:endParaRPr lang="en-US" sz="1100" b="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charset="-128"/>
              </a:rPr>
              <a:t>Put in a machine connection for one</a:t>
            </a:r>
            <a:r>
              <a:rPr lang="en-US" baseline="0" dirty="0" smtClean="0">
                <a:latin typeface="Times New Roman" pitchFamily="18" charset="0"/>
                <a:ea typeface="ＭＳ Ｐゴシック" charset="-128"/>
              </a:rPr>
              <a:t> of the smaller system and a machine connection to </a:t>
            </a:r>
            <a:r>
              <a:rPr lang="en-US" baseline="0" dirty="0" err="1" smtClean="0">
                <a:latin typeface="Times New Roman" pitchFamily="18" charset="0"/>
                <a:ea typeface="ＭＳ Ｐゴシック" charset="-128"/>
              </a:rPr>
              <a:t>chromatophore</a:t>
            </a:r>
            <a:r>
              <a:rPr lang="en-US" baseline="0" dirty="0" smtClean="0">
                <a:latin typeface="Times New Roman" pitchFamily="18" charset="0"/>
                <a:ea typeface="ＭＳ Ｐゴシック" charset="-128"/>
              </a:rPr>
              <a:t> (BWs)</a:t>
            </a:r>
          </a:p>
          <a:p>
            <a:pPr eaLnBrk="1" hangingPunct="1"/>
            <a:endParaRPr lang="en-US" baseline="0" dirty="0" smtClean="0">
              <a:latin typeface="Times New Roman" pitchFamily="18" charset="0"/>
              <a:ea typeface="ＭＳ Ｐゴシック" charset="-128"/>
            </a:endParaRPr>
          </a:p>
          <a:p>
            <a:pPr eaLnBrk="1" hangingPunct="1"/>
            <a:r>
              <a:rPr lang="en-US" baseline="0" dirty="0" smtClean="0">
                <a:latin typeface="Times New Roman" pitchFamily="18" charset="0"/>
                <a:ea typeface="ＭＳ Ｐゴシック" charset="-128"/>
              </a:rPr>
              <a:t>Move “Larger machines….” and make it a title.</a:t>
            </a:r>
          </a:p>
          <a:p>
            <a:pPr eaLnBrk="1" hangingPunct="1"/>
            <a:endParaRPr lang="en-US" baseline="0" dirty="0" smtClean="0">
              <a:latin typeface="Times New Roman" pitchFamily="18" charset="0"/>
              <a:ea typeface="ＭＳ Ｐゴシック" charset="-128"/>
            </a:endParaRPr>
          </a:p>
          <a:p>
            <a:pPr eaLnBrk="1" hangingPunct="1"/>
            <a:r>
              <a:rPr lang="en-US" baseline="0" dirty="0" smtClean="0">
                <a:latin typeface="Times New Roman" pitchFamily="18" charset="0"/>
                <a:ea typeface="ＭＳ Ｐゴシック" charset="-128"/>
              </a:rPr>
              <a:t>Discuss “In the past, simulations ran on a single core, and while we still tune for single processor speed, now we are also running over 300K cores on BW and 1M cores on BG/Q….running a simulation and </a:t>
            </a:r>
            <a:r>
              <a:rPr lang="en-US" baseline="0" dirty="0" err="1" smtClean="0">
                <a:latin typeface="Times New Roman" pitchFamily="18" charset="0"/>
                <a:ea typeface="ＭＳ Ｐゴシック" charset="-128"/>
              </a:rPr>
              <a:t>maintiaining</a:t>
            </a:r>
            <a:r>
              <a:rPr lang="en-US" baseline="0" dirty="0" smtClean="0">
                <a:latin typeface="Times New Roman" pitchFamily="18" charset="0"/>
                <a:ea typeface="ＭＳ Ｐゴシック" charset="-128"/>
              </a:rPr>
              <a:t> execution over this massive number of cores is a challenging task”</a:t>
            </a:r>
          </a:p>
          <a:p>
            <a:pPr eaLnBrk="1" hangingPunct="1"/>
            <a:endParaRPr lang="en-US" dirty="0" smtClean="0">
              <a:latin typeface="Times New Roman" pitchFamily="18" charset="0"/>
              <a:ea typeface="ＭＳ Ｐゴシック" charset="-128"/>
            </a:endParaRPr>
          </a:p>
          <a:p>
            <a:pPr eaLnBrk="1" hangingPunct="1"/>
            <a:endParaRPr lang="en-US" dirty="0"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539B-6BF0-8143-AD82-9E5EAF4FF3B5}" type="slidenum">
              <a:rPr lang="en-US"/>
              <a:pPr/>
              <a:t>9</a:t>
            </a:fld>
            <a:endParaRPr lang="en-US"/>
          </a:p>
        </p:txBody>
      </p:sp>
      <p:sp>
        <p:nvSpPr>
          <p:cNvPr id="3399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a:xfrm>
            <a:off x="685800" y="4343400"/>
            <a:ext cx="5486400" cy="4114800"/>
          </a:xfrm>
        </p:spPr>
        <p:txBody>
          <a:bodyPr lIns="89803" tIns="44902" rIns="89803" bIns="4490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solidFill>
            <a:srgbClr val="FFFFFF"/>
          </a:solidFill>
          <a:ln/>
        </p:spPr>
      </p:sp>
      <p:sp>
        <p:nvSpPr>
          <p:cNvPr id="41986"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ea typeface="ＭＳ Ｐゴシック" charset="-128"/>
              </a:rPr>
              <a:t>Add several images that relate to the new features.</a:t>
            </a:r>
          </a:p>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Add scaling figure for GB ISM? </a:t>
            </a:r>
          </a:p>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From Klaus: “Must mention somewhere</a:t>
            </a:r>
            <a:r>
              <a:rPr lang="en-US" baseline="0" dirty="0" smtClean="0">
                <a:latin typeface="Times New Roman" pitchFamily="18" charset="0"/>
                <a:ea typeface="ＭＳ Ｐゴシック" charset="-128"/>
              </a:rPr>
              <a:t> in presentation that our best speed is 160ns/day and on conventional hardware it is the best there is unless you take 4fs </a:t>
            </a:r>
            <a:r>
              <a:rPr lang="en-US" baseline="0" dirty="0" err="1" smtClean="0">
                <a:latin typeface="Times New Roman" pitchFamily="18" charset="0"/>
                <a:ea typeface="ＭＳ Ｐゴシック" charset="-128"/>
              </a:rPr>
              <a:t>timesteps</a:t>
            </a:r>
            <a:r>
              <a:rPr lang="en-US" baseline="0" dirty="0" smtClean="0">
                <a:latin typeface="Times New Roman" pitchFamily="18" charset="0"/>
                <a:ea typeface="ＭＳ Ｐゴシック" charset="-128"/>
              </a:rPr>
              <a:t> and other tricks on other </a:t>
            </a:r>
            <a:r>
              <a:rPr lang="en-US" baseline="0" dirty="0" err="1" smtClean="0">
                <a:latin typeface="Times New Roman" pitchFamily="18" charset="0"/>
                <a:ea typeface="ＭＳ Ｐゴシック" charset="-128"/>
              </a:rPr>
              <a:t>softwares</a:t>
            </a:r>
            <a:r>
              <a:rPr lang="en-US" baseline="0" dirty="0" smtClean="0">
                <a:latin typeface="Times New Roman" pitchFamily="18" charset="0"/>
                <a:ea typeface="ＭＳ Ｐゴシック" charset="-128"/>
              </a:rPr>
              <a:t> …. and now we try to improve that further to XXX ns/day”    Eric, an idea of what’s reasonable as target for next few years?  </a:t>
            </a:r>
          </a:p>
          <a:p>
            <a:r>
              <a:rPr lang="en-US" baseline="0" dirty="0" smtClean="0">
                <a:latin typeface="Times New Roman" pitchFamily="18" charset="0"/>
                <a:ea typeface="ＭＳ Ｐゴシック" charset="-128"/>
              </a:rPr>
              <a:t>----- Meeting Notes (3/9/12 10:49) -----</a:t>
            </a:r>
          </a:p>
          <a:p>
            <a:r>
              <a:rPr lang="en-US" baseline="0" dirty="0" smtClean="0">
                <a:latin typeface="Times New Roman" pitchFamily="18" charset="0"/>
                <a:ea typeface="ＭＳ Ｐゴシック" charset="-128"/>
              </a:rPr>
              <a:t>needs updating</a:t>
            </a:r>
          </a:p>
          <a:p>
            <a:r>
              <a:rPr lang="en-US" baseline="0" dirty="0" smtClean="0">
                <a:latin typeface="Times New Roman" pitchFamily="18" charset="0"/>
                <a:ea typeface="ＭＳ Ｐゴシック" charset="-128"/>
              </a:rPr>
              <a:t>state NAMD 2.9 DONE</a:t>
            </a:r>
          </a:p>
          <a:p>
            <a:r>
              <a:rPr lang="en-US" baseline="0" dirty="0" smtClean="0">
                <a:latin typeface="Times New Roman" pitchFamily="18" charset="0"/>
                <a:ea typeface="ＭＳ Ｐゴシック" charset="-128"/>
              </a:rPr>
              <a:t>highlight replica exchange; say ahead of schedule DONE</a:t>
            </a:r>
          </a:p>
          <a:p>
            <a:r>
              <a:rPr lang="en-US" baseline="0" dirty="0" smtClean="0">
                <a:latin typeface="Times New Roman" pitchFamily="18" charset="0"/>
                <a:ea typeface="ＭＳ Ｐゴシック" charset="-128"/>
              </a:rPr>
              <a:t>"Enabling" Desktop MDFF DONE</a:t>
            </a:r>
          </a:p>
          <a:p>
            <a:r>
              <a:rPr lang="en-US" baseline="0" dirty="0" smtClean="0">
                <a:latin typeface="Times New Roman" pitchFamily="18" charset="0"/>
                <a:ea typeface="ＭＳ Ｐゴシック" charset="-128"/>
              </a:rPr>
              <a:t>----- Meeting Notes (3/16/12 11:41) -----</a:t>
            </a:r>
          </a:p>
          <a:p>
            <a:r>
              <a:rPr lang="en-US" baseline="0" dirty="0" smtClean="0">
                <a:latin typeface="Times New Roman" pitchFamily="18" charset="0"/>
                <a:ea typeface="ＭＳ Ｐゴシック" charset="-128"/>
              </a:rPr>
              <a:t>Repeat title slide before this one w/ box around Jims name</a:t>
            </a:r>
          </a:p>
          <a:p>
            <a:r>
              <a:rPr lang="en-US" baseline="0" dirty="0" smtClean="0">
                <a:latin typeface="Times New Roman" pitchFamily="18" charset="0"/>
                <a:ea typeface="ＭＳ Ｐゴシック" charset="-128"/>
              </a:rPr>
              <a:t>PUT NAMD 2.9s in different color.  Red</a:t>
            </a:r>
            <a:endParaRPr lang="en-US"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0C00BE-10B9-7243-AE2D-77E300D4A26B}" type="slidenum">
              <a:rPr lang="en-US"/>
              <a:pPr>
                <a:defRPr/>
              </a:pPr>
              <a:t>11</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pPr eaLnBrk="1" hangingPunct="1">
              <a:defRPr/>
            </a:pPr>
            <a:endParaRPr lang="en-US" dirty="0" smtClean="0">
              <a:cs typeface="+mn-cs"/>
            </a:endParaRPr>
          </a:p>
          <a:p>
            <a:pPr eaLnBrk="1" hangingPunct="1">
              <a:defRPr/>
            </a:pPr>
            <a:r>
              <a:rPr lang="en-US" dirty="0" smtClean="0">
                <a:cs typeface="+mn-cs"/>
              </a:rPr>
              <a:t>----- Meeting Notes (3/9/12 10:49) -----</a:t>
            </a:r>
          </a:p>
          <a:p>
            <a:pPr eaLnBrk="1" hangingPunct="1">
              <a:defRPr/>
            </a:pPr>
            <a:r>
              <a:rPr lang="en-US" dirty="0" smtClean="0">
                <a:cs typeface="+mn-cs"/>
              </a:rPr>
              <a:t>New: </a:t>
            </a:r>
          </a:p>
          <a:p>
            <a:pPr eaLnBrk="1" hangingPunct="1">
              <a:defRPr/>
            </a:pPr>
            <a:r>
              <a:rPr lang="en-US" dirty="0" smtClean="0">
                <a:cs typeface="+mn-cs"/>
              </a:rPr>
              <a:t>get molecule info from Yan TODO</a:t>
            </a:r>
          </a:p>
          <a:p>
            <a:pPr eaLnBrk="1" hangingPunct="1">
              <a:defRPr/>
            </a:pPr>
            <a:r>
              <a:rPr lang="en-US" dirty="0" smtClean="0">
                <a:cs typeface="+mn-cs"/>
              </a:rPr>
              <a:t>Crystal structure PDB ID</a:t>
            </a:r>
          </a:p>
          <a:p>
            <a:pPr eaLnBrk="1" hangingPunct="1">
              <a:defRPr/>
            </a:pPr>
            <a:r>
              <a:rPr lang="en-US" dirty="0" smtClean="0">
                <a:cs typeface="+mn-cs"/>
              </a:rPr>
              <a:t>say what CryoEM map is looking at DONE</a:t>
            </a:r>
          </a:p>
          <a:p>
            <a:pPr eaLnBrk="1" hangingPunct="1">
              <a:defRPr/>
            </a:pPr>
            <a:r>
              <a:rPr lang="en-US" dirty="0" smtClean="0">
                <a:cs typeface="+mn-cs"/>
              </a:rPr>
              <a:t>Take live demo away DONE</a:t>
            </a:r>
          </a:p>
          <a:p>
            <a:pPr eaLnBrk="1" hangingPunct="1">
              <a:defRPr/>
            </a:pPr>
            <a:r>
              <a:rPr lang="en-US" dirty="0" smtClean="0">
                <a:cs typeface="+mn-cs"/>
              </a:rPr>
              <a:t>say green mesh is simulated CryoEM density for PDB ID DONE</a:t>
            </a:r>
          </a:p>
          <a:p>
            <a:pPr eaLnBrk="1" hangingPunct="1">
              <a:defRPr/>
            </a:pPr>
            <a:r>
              <a:rPr lang="en-US" dirty="0" smtClean="0">
                <a:cs typeface="+mn-cs"/>
              </a:rPr>
              <a:t>take bottom away DONE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charset="-128"/>
            </a:endParaRPr>
          </a:p>
          <a:p>
            <a:r>
              <a:rPr lang="en-US" dirty="0" smtClean="0">
                <a:latin typeface="Times New Roman" pitchFamily="18" charset="0"/>
                <a:ea typeface="ＭＳ Ｐゴシック" charset="-128"/>
              </a:rPr>
              <a:t>----- Meeting Notes (3/9/12 10:49) -----</a:t>
            </a:r>
          </a:p>
          <a:p>
            <a:r>
              <a:rPr lang="en-US" dirty="0" smtClean="0">
                <a:latin typeface="Times New Roman" pitchFamily="18" charset="0"/>
                <a:ea typeface="ＭＳ Ｐゴシック" charset="-128"/>
              </a:rPr>
              <a:t>New:</a:t>
            </a:r>
          </a:p>
          <a:p>
            <a:r>
              <a:rPr lang="en-US" dirty="0" smtClean="0">
                <a:latin typeface="Times New Roman" pitchFamily="18" charset="0"/>
                <a:ea typeface="ＭＳ Ｐゴシック" charset="-128"/>
              </a:rPr>
              <a:t>use image from proposal</a:t>
            </a:r>
          </a:p>
          <a:p>
            <a:r>
              <a:rPr lang="en-US" dirty="0" smtClean="0">
                <a:latin typeface="Times New Roman" pitchFamily="18" charset="0"/>
                <a:ea typeface="ＭＳ Ｐゴシック" charset="-128"/>
              </a:rPr>
              <a:t>replace etc with list of features in proposal which require this</a:t>
            </a:r>
          </a:p>
          <a:p>
            <a:r>
              <a:rPr lang="en-US" dirty="0" smtClean="0">
                <a:latin typeface="Times New Roman" pitchFamily="18" charset="0"/>
                <a:ea typeface="ＭＳ Ｐゴシック" charset="-128"/>
              </a:rPr>
              <a:t>move text up DONE</a:t>
            </a:r>
          </a:p>
          <a:p>
            <a:endParaRPr lang="en-US"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093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9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402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70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50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412278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405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extLst>
      <p:ext uri="{BB962C8B-B14F-4D97-AF65-F5344CB8AC3E}">
        <p14:creationId xmlns:p14="http://schemas.microsoft.com/office/powerpoint/2010/main" val="1555120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9759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68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43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58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454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04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452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6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613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4186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967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80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5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64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334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2497614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01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46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91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93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05917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1"/>
          <p:cNvGrpSpPr>
            <a:grpSpLocks/>
          </p:cNvGrpSpPr>
          <p:nvPr userDrawn="1"/>
        </p:nvGrpSpPr>
        <p:grpSpPr bwMode="auto">
          <a:xfrm>
            <a:off x="2209800" y="6400800"/>
            <a:ext cx="4494213" cy="392113"/>
            <a:chOff x="1392" y="4032"/>
            <a:chExt cx="2831" cy="247"/>
          </a:xfrm>
        </p:grpSpPr>
        <p:sp>
          <p:nvSpPr>
            <p:cNvPr id="1036" name="AutoShape 12"/>
            <p:cNvSpPr>
              <a:spLocks noChangeArrowheads="1"/>
            </p:cNvSpPr>
            <p:nvPr/>
          </p:nvSpPr>
          <p:spPr bwMode="auto">
            <a:xfrm>
              <a:off x="1392" y="4032"/>
              <a:ext cx="2831" cy="191"/>
            </a:xfrm>
            <a:prstGeom prst="roundRect">
              <a:avLst>
                <a:gd name="adj" fmla="val 519"/>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1037" name="Text Box 13"/>
            <p:cNvSpPr txBox="1">
              <a:spLocks noChangeArrowheads="1"/>
            </p:cNvSpPr>
            <p:nvPr/>
          </p:nvSpPr>
          <p:spPr bwMode="auto">
            <a:xfrm>
              <a:off x="1392" y="4032"/>
              <a:ext cx="2831"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000000"/>
                </a:buClr>
                <a:buSzPct val="100000"/>
                <a:buFont typeface="Times New Roman" charset="0"/>
                <a:buNone/>
                <a:defRPr/>
              </a:pPr>
              <a:r>
                <a:rPr lang="en-GB" sz="1000" dirty="0" smtClean="0">
                  <a:solidFill>
                    <a:srgbClr val="000000"/>
                  </a:solidFill>
                  <a:cs typeface="msgothic" charset="0"/>
                </a:rPr>
                <a:t>BTRC</a:t>
              </a:r>
              <a:r>
                <a:rPr lang="en-GB" sz="1000" baseline="0" dirty="0" smtClean="0">
                  <a:solidFill>
                    <a:srgbClr val="000000"/>
                  </a:solidFill>
                  <a:cs typeface="msgothic" charset="0"/>
                </a:rPr>
                <a:t> </a:t>
              </a:r>
              <a:r>
                <a:rPr lang="en-GB" sz="1000" dirty="0" smtClean="0">
                  <a:solidFill>
                    <a:srgbClr val="000000"/>
                  </a:solidFill>
                  <a:cs typeface="msgothic" charset="0"/>
                </a:rPr>
                <a:t>for Macromolecular </a:t>
              </a:r>
              <a:r>
                <a:rPr lang="en-GB" sz="1000" dirty="0" err="1" smtClean="0">
                  <a:solidFill>
                    <a:srgbClr val="000000"/>
                  </a:solidFill>
                  <a:cs typeface="msgothic" charset="0"/>
                </a:rPr>
                <a:t>Modeling</a:t>
              </a:r>
              <a:r>
                <a:rPr lang="en-GB" sz="1000" dirty="0" smtClean="0">
                  <a:solidFill>
                    <a:srgbClr val="000000"/>
                  </a:solidFill>
                  <a:cs typeface="msgothic" charset="0"/>
                </a:rPr>
                <a:t> and Bioinformatics</a:t>
              </a:r>
            </a:p>
            <a:p>
              <a:pPr algn="ctr">
                <a:buClr>
                  <a:srgbClr val="000000"/>
                </a:buClr>
                <a:buSzPct val="100000"/>
                <a:buFont typeface="Times New Roman" charset="0"/>
                <a:buNone/>
                <a:defRPr/>
              </a:pPr>
              <a:r>
                <a:rPr lang="en-GB" sz="1000" dirty="0" smtClean="0">
                  <a:solidFill>
                    <a:srgbClr val="000000"/>
                  </a:solidFill>
                  <a:cs typeface="msgothic" charset="0"/>
                </a:rPr>
                <a:t>http://</a:t>
              </a:r>
              <a:r>
                <a:rPr lang="en-GB" sz="1000" dirty="0" err="1" smtClean="0">
                  <a:solidFill>
                    <a:srgbClr val="000000"/>
                  </a:solidFill>
                  <a:cs typeface="msgothic" charset="0"/>
                </a:rPr>
                <a:t>www.ks.uiuc.edu</a:t>
              </a:r>
              <a:r>
                <a:rPr lang="en-GB" sz="1000" dirty="0" smtClean="0">
                  <a:solidFill>
                    <a:srgbClr val="000000"/>
                  </a:solidFill>
                  <a:cs typeface="msgothic" charset="0"/>
                </a:rPr>
                <a:t>/</a:t>
              </a:r>
            </a:p>
          </p:txBody>
        </p:sp>
      </p:grpSp>
      <p:grpSp>
        <p:nvGrpSpPr>
          <p:cNvPr id="1029" name="Group 14"/>
          <p:cNvGrpSpPr>
            <a:grpSpLocks/>
          </p:cNvGrpSpPr>
          <p:nvPr userDrawn="1"/>
        </p:nvGrpSpPr>
        <p:grpSpPr bwMode="auto">
          <a:xfrm>
            <a:off x="7600950" y="6400800"/>
            <a:ext cx="1541463" cy="242888"/>
            <a:chOff x="4788" y="4032"/>
            <a:chExt cx="971" cy="153"/>
          </a:xfrm>
        </p:grpSpPr>
        <p:sp>
          <p:nvSpPr>
            <p:cNvPr id="1039" name="AutoShape 15"/>
            <p:cNvSpPr>
              <a:spLocks noChangeArrowheads="1"/>
            </p:cNvSpPr>
            <p:nvPr/>
          </p:nvSpPr>
          <p:spPr bwMode="auto">
            <a:xfrm>
              <a:off x="4823" y="4032"/>
              <a:ext cx="936" cy="153"/>
            </a:xfrm>
            <a:prstGeom prst="roundRect">
              <a:avLst>
                <a:gd name="adj" fmla="val 64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1040" name="AutoShape 16"/>
            <p:cNvSpPr>
              <a:spLocks noChangeArrowheads="1"/>
            </p:cNvSpPr>
            <p:nvPr/>
          </p:nvSpPr>
          <p:spPr bwMode="auto">
            <a:xfrm>
              <a:off x="4788" y="4032"/>
              <a:ext cx="936" cy="149"/>
            </a:xfrm>
            <a:prstGeom prst="roundRect">
              <a:avLst>
                <a:gd name="adj" fmla="val 64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defTabSz="457200">
                <a:lnSpc>
                  <a:spcPct val="9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a:solidFill>
                    <a:srgbClr val="000000"/>
                  </a:solidFill>
                  <a:cs typeface="msgothic" charset="0"/>
                </a:rPr>
                <a:t>Beckman Institute, UIUC</a:t>
              </a:r>
            </a:p>
          </p:txBody>
        </p:sp>
      </p:grpSp>
      <p:pic>
        <p:nvPicPr>
          <p:cNvPr id="1041" name="Picture 17"/>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76200" y="6248400"/>
            <a:ext cx="533400" cy="519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userDrawn="1"/>
        </p:nvSpPr>
        <p:spPr>
          <a:xfrm>
            <a:off x="8458200" y="-80665"/>
            <a:ext cx="685800" cy="400110"/>
          </a:xfrm>
          <a:prstGeom prst="rect">
            <a:avLst/>
          </a:prstGeom>
          <a:noFill/>
        </p:spPr>
        <p:txBody>
          <a:bodyPr wrap="square" rtlCol="0" anchor="t" anchorCtr="0">
            <a:spAutoFit/>
          </a:bodyPr>
          <a:lstStyle/>
          <a:p>
            <a:fld id="{926FE833-599D-4E40-80F0-ED316D3A74A2}" type="slidenum">
              <a:rPr lang="en-US" sz="2000" smtClean="0">
                <a:solidFill>
                  <a:srgbClr val="808080"/>
                </a:solidFill>
              </a:rPr>
              <a:t>‹#›</a:t>
            </a:fld>
            <a:endParaRPr lang="en-US" sz="2000" dirty="0">
              <a:solidFill>
                <a:srgbClr val="80808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92"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AutoShape 12"/>
          <p:cNvSpPr>
            <a:spLocks noChangeArrowheads="1"/>
          </p:cNvSpPr>
          <p:nvPr/>
        </p:nvSpPr>
        <p:spPr bwMode="auto">
          <a:xfrm>
            <a:off x="2209800" y="6400802"/>
            <a:ext cx="4494213" cy="303213"/>
          </a:xfrm>
          <a:prstGeom prst="roundRect">
            <a:avLst>
              <a:gd name="adj" fmla="val 519"/>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
        <p:nvSpPr>
          <p:cNvPr id="2" name="TextBox 1"/>
          <p:cNvSpPr txBox="1"/>
          <p:nvPr userDrawn="1"/>
        </p:nvSpPr>
        <p:spPr>
          <a:xfrm>
            <a:off x="8458200" y="-80665"/>
            <a:ext cx="685800" cy="400110"/>
          </a:xfrm>
          <a:prstGeom prst="rect">
            <a:avLst/>
          </a:prstGeom>
          <a:noFill/>
        </p:spPr>
        <p:txBody>
          <a:bodyPr wrap="square" rtlCol="0" anchor="t" anchorCtr="0">
            <a:spAutoFit/>
          </a:bodyPr>
          <a:lstStyle/>
          <a:p>
            <a:fld id="{926FE833-599D-4E40-80F0-ED316D3A74A2}" type="slidenum">
              <a:rPr lang="en-US" sz="2000" smtClean="0">
                <a:solidFill>
                  <a:srgbClr val="808080"/>
                </a:solidFill>
              </a:rPr>
              <a:t>‹#›</a:t>
            </a:fld>
            <a:endParaRPr lang="en-US" sz="2000" dirty="0">
              <a:solidFill>
                <a:srgbClr val="808080"/>
              </a:solidFill>
            </a:endParaRPr>
          </a:p>
        </p:txBody>
      </p:sp>
    </p:spTree>
    <p:extLst>
      <p:ext uri="{BB962C8B-B14F-4D97-AF65-F5344CB8AC3E}">
        <p14:creationId xmlns:p14="http://schemas.microsoft.com/office/powerpoint/2010/main" val="996413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jpeg"/><Relationship Id="rId11"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jpeg"/><Relationship Id="rId1" Type="http://schemas.microsoft.com/office/2007/relationships/media" Target="file://localhost/Users/admin/Desktop/overview_March22.ppt_media/newChromaPatchMovie-1.mov" TargetMode="External"/><Relationship Id="rId2" Type="http://schemas.openxmlformats.org/officeDocument/2006/relationships/video" Target="file://localhost/Users/admin/Desktop/overview_March22.ppt_media/newChromaPatchMovie-1.m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microsoft.com/office/2007/relationships/media" Target="file:///D:\talks\vmd\sitevisit2012\movies\lac_high_invivo_mpd.mpg" TargetMode="External"/><Relationship Id="rId4" Type="http://schemas.openxmlformats.org/officeDocument/2006/relationships/video" Target="file:///D:\talks\vmd\sitevisit2012\movies\lac_high_invivo_mpd.mpg" TargetMode="External"/><Relationship Id="rId5" Type="http://schemas.openxmlformats.org/officeDocument/2006/relationships/slideLayout" Target="../slideLayouts/slideLayout16.xml"/><Relationship Id="rId6" Type="http://schemas.openxmlformats.org/officeDocument/2006/relationships/image" Target="../media/image11.jpeg"/><Relationship Id="rId7" Type="http://schemas.microsoft.com/office/2007/relationships/hdphoto" Target="../media/hdphoto1.wdp"/><Relationship Id="rId8" Type="http://schemas.openxmlformats.org/officeDocument/2006/relationships/image" Target="../media/image12.jpe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microsoft.com/office/2007/relationships/media" Target="file:///D:\talks\vmd\sitevisit2012\movies\c60orbs.mpg" TargetMode="External"/><Relationship Id="rId2" Type="http://schemas.openxmlformats.org/officeDocument/2006/relationships/video" Target="file:///D:\talks\vmd\sitevisit2012\movies\c60orbs.m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final-small"/>
          <p:cNvPicPr>
            <a:picLocks noChangeAspect="1" noChangeArrowheads="1"/>
          </p:cNvPicPr>
          <p:nvPr/>
        </p:nvPicPr>
        <p:blipFill>
          <a:blip r:embed="rId3" cstate="print">
            <a:lum bright="6000"/>
            <a:extLst>
              <a:ext uri="{28A0092B-C50C-407E-A947-70E740481C1C}">
                <a14:useLocalDpi xmlns:a14="http://schemas.microsoft.com/office/drawing/2010/main"/>
              </a:ext>
            </a:extLst>
          </a:blip>
          <a:srcRect/>
          <a:stretch>
            <a:fillRect/>
          </a:stretch>
        </p:blipFill>
        <p:spPr bwMode="auto">
          <a:xfrm>
            <a:off x="609600" y="1981200"/>
            <a:ext cx="8077200" cy="321627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ctrTitle"/>
          </p:nvPr>
        </p:nvSpPr>
        <p:spPr>
          <a:xfrm>
            <a:off x="228600" y="609600"/>
            <a:ext cx="8686800" cy="1143000"/>
          </a:xfrm>
        </p:spPr>
        <p:txBody>
          <a:bodyPr/>
          <a:lstStyle/>
          <a:p>
            <a:r>
              <a:rPr lang="en-US" sz="4000" dirty="0" smtClean="0"/>
              <a:t>NAMD Algorithms</a:t>
            </a:r>
            <a:br>
              <a:rPr lang="en-US" sz="4000" dirty="0" smtClean="0"/>
            </a:br>
            <a:r>
              <a:rPr lang="en-US" sz="4000" dirty="0" smtClean="0"/>
              <a:t>and HPC Functionality</a:t>
            </a:r>
            <a:endParaRPr lang="en-US" sz="3600" dirty="0"/>
          </a:p>
        </p:txBody>
      </p:sp>
      <p:sp>
        <p:nvSpPr>
          <p:cNvPr id="22531" name="Rectangle 3"/>
          <p:cNvSpPr>
            <a:spLocks noGrp="1" noChangeArrowheads="1"/>
          </p:cNvSpPr>
          <p:nvPr>
            <p:ph type="subTitle" idx="1"/>
          </p:nvPr>
        </p:nvSpPr>
        <p:spPr>
          <a:xfrm>
            <a:off x="1066800" y="4648200"/>
            <a:ext cx="7391400" cy="1295400"/>
          </a:xfrm>
        </p:spPr>
        <p:txBody>
          <a:bodyPr/>
          <a:lstStyle/>
          <a:p>
            <a:pPr algn="l">
              <a:lnSpc>
                <a:spcPct val="80000"/>
              </a:lnSpc>
            </a:pPr>
            <a:r>
              <a:rPr lang="en-US" dirty="0" smtClean="0"/>
              <a:t>David Hardy</a:t>
            </a:r>
            <a:endParaRPr lang="en-US" sz="2800" dirty="0"/>
          </a:p>
          <a:p>
            <a:pPr algn="l">
              <a:lnSpc>
                <a:spcPct val="110000"/>
              </a:lnSpc>
            </a:pPr>
            <a:r>
              <a:rPr lang="en-US" sz="2000" dirty="0"/>
              <a:t>http://www.ks.uiuc.edu/Research</a:t>
            </a:r>
            <a:r>
              <a:rPr lang="en-US" sz="2000" dirty="0" smtClean="0"/>
              <a:t>/~</a:t>
            </a:r>
            <a:r>
              <a:rPr lang="en-US" sz="2000" dirty="0" err="1" smtClean="0"/>
              <a:t>dhardy</a:t>
            </a:r>
            <a:r>
              <a:rPr lang="en-US" sz="2000" dirty="0" smtClean="0"/>
              <a:t>/</a:t>
            </a:r>
          </a:p>
          <a:p>
            <a:pPr algn="l">
              <a:lnSpc>
                <a:spcPct val="110000"/>
              </a:lnSpc>
            </a:pPr>
            <a:r>
              <a:rPr lang="en-US" sz="2000" dirty="0" smtClean="0"/>
              <a:t>NAIS: State-of-the-Art Algorithms for Molecular Dynamics</a:t>
            </a:r>
            <a:endParaRPr lang="en-US" sz="2000" dirty="0"/>
          </a:p>
        </p:txBody>
      </p:sp>
    </p:spTree>
    <p:extLst>
      <p:ext uri="{BB962C8B-B14F-4D97-AF65-F5344CB8AC3E}">
        <p14:creationId xmlns:p14="http://schemas.microsoft.com/office/powerpoint/2010/main" val="154738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0"/>
            <a:ext cx="9144000" cy="1143000"/>
          </a:xfrm>
        </p:spPr>
        <p:txBody>
          <a:bodyPr/>
          <a:lstStyle/>
          <a:p>
            <a:r>
              <a:rPr lang="en-US" dirty="0" smtClean="0">
                <a:solidFill>
                  <a:srgbClr val="FF0000"/>
                </a:solidFill>
                <a:ea typeface="ＭＳ Ｐゴシック" charset="-128"/>
              </a:rPr>
              <a:t>NAMD 2.9 </a:t>
            </a:r>
            <a:r>
              <a:rPr lang="en-US" dirty="0" smtClean="0">
                <a:ea typeface="ＭＳ Ｐゴシック" charset="-128"/>
              </a:rPr>
              <a:t>Release</a:t>
            </a:r>
          </a:p>
        </p:txBody>
      </p:sp>
      <p:sp>
        <p:nvSpPr>
          <p:cNvPr id="40962" name="Rectangle 3"/>
          <p:cNvSpPr>
            <a:spLocks noGrp="1" noChangeArrowheads="1"/>
          </p:cNvSpPr>
          <p:nvPr>
            <p:ph type="body" idx="1"/>
          </p:nvPr>
        </p:nvSpPr>
        <p:spPr>
          <a:xfrm>
            <a:off x="685800" y="1143000"/>
            <a:ext cx="7772400" cy="4953000"/>
          </a:xfrm>
        </p:spPr>
        <p:txBody>
          <a:bodyPr/>
          <a:lstStyle/>
          <a:p>
            <a:pPr>
              <a:lnSpc>
                <a:spcPct val="90000"/>
              </a:lnSpc>
            </a:pPr>
            <a:r>
              <a:rPr lang="en-US" sz="2400" dirty="0" smtClean="0">
                <a:ea typeface="ＭＳ Ｐゴシック" charset="-128"/>
              </a:rPr>
              <a:t>Public beta released March 19, final version in May</a:t>
            </a:r>
          </a:p>
          <a:p>
            <a:pPr>
              <a:lnSpc>
                <a:spcPct val="90000"/>
              </a:lnSpc>
            </a:pPr>
            <a:r>
              <a:rPr lang="en-US" sz="2400" dirty="0" smtClean="0">
                <a:ea typeface="ＭＳ Ｐゴシック" charset="-128"/>
              </a:rPr>
              <a:t>Capabilities:</a:t>
            </a:r>
          </a:p>
          <a:p>
            <a:pPr lvl="1">
              <a:lnSpc>
                <a:spcPct val="90000"/>
              </a:lnSpc>
            </a:pPr>
            <a:r>
              <a:rPr lang="en-US" sz="2400" b="1" dirty="0" smtClean="0">
                <a:ea typeface="ＭＳ Ｐゴシック" charset="-128"/>
              </a:rPr>
              <a:t>New scalable replica-exchange implementation</a:t>
            </a:r>
          </a:p>
          <a:p>
            <a:pPr lvl="1">
              <a:lnSpc>
                <a:spcPct val="90000"/>
              </a:lnSpc>
            </a:pPr>
            <a:r>
              <a:rPr lang="en-US" sz="2000" b="1" dirty="0" smtClean="0">
                <a:ea typeface="ＭＳ Ｐゴシック" charset="-128"/>
              </a:rPr>
              <a:t>QM/MM interface to </a:t>
            </a:r>
            <a:r>
              <a:rPr lang="en-US" sz="2000" b="1" dirty="0" err="1" smtClean="0">
                <a:ea typeface="ＭＳ Ｐゴシック" charset="-128"/>
              </a:rPr>
              <a:t>OpenAtom</a:t>
            </a:r>
            <a:r>
              <a:rPr lang="en-US" sz="2000" b="1" dirty="0" smtClean="0">
                <a:ea typeface="ＭＳ Ｐゴシック" charset="-128"/>
              </a:rPr>
              <a:t> plane-wave QM code</a:t>
            </a:r>
          </a:p>
          <a:p>
            <a:pPr lvl="1">
              <a:lnSpc>
                <a:spcPct val="90000"/>
              </a:lnSpc>
            </a:pPr>
            <a:r>
              <a:rPr lang="en-US" sz="2000" dirty="0" smtClean="0">
                <a:ea typeface="ＭＳ Ｐゴシック" charset="-128"/>
              </a:rPr>
              <a:t>Knowledge-based Go potentials to drive folding and assembly</a:t>
            </a:r>
          </a:p>
          <a:p>
            <a:pPr lvl="1">
              <a:lnSpc>
                <a:spcPct val="90000"/>
              </a:lnSpc>
            </a:pPr>
            <a:r>
              <a:rPr lang="en-US" sz="2000" dirty="0" smtClean="0">
                <a:ea typeface="ＭＳ Ｐゴシック" charset="-128"/>
              </a:rPr>
              <a:t>Multilevel Summation Method electrostatics (serial prototype)</a:t>
            </a:r>
            <a:endParaRPr lang="en-US" sz="1600" dirty="0" smtClean="0">
              <a:ea typeface="ＭＳ Ｐゴシック" charset="-128"/>
            </a:endParaRPr>
          </a:p>
          <a:p>
            <a:pPr>
              <a:lnSpc>
                <a:spcPct val="90000"/>
              </a:lnSpc>
            </a:pPr>
            <a:r>
              <a:rPr lang="en-US" sz="2400" dirty="0" smtClean="0">
                <a:ea typeface="ＭＳ Ｐゴシック" charset="-128"/>
              </a:rPr>
              <a:t>Performance:</a:t>
            </a:r>
          </a:p>
          <a:p>
            <a:pPr lvl="1">
              <a:lnSpc>
                <a:spcPct val="90000"/>
              </a:lnSpc>
            </a:pPr>
            <a:r>
              <a:rPr lang="en-US" sz="2000" dirty="0" smtClean="0">
                <a:ea typeface="ＭＳ Ｐゴシック" charset="-128"/>
              </a:rPr>
              <a:t>Cray XE6/XK6 native multi-threaded network layer</a:t>
            </a:r>
          </a:p>
          <a:p>
            <a:pPr lvl="1">
              <a:lnSpc>
                <a:spcPct val="90000"/>
              </a:lnSpc>
            </a:pPr>
            <a:r>
              <a:rPr lang="en-US" sz="2000" dirty="0" smtClean="0">
                <a:ea typeface="ＭＳ Ｐゴシック" charset="-128"/>
              </a:rPr>
              <a:t>Communication optimizations for wider multicore nodes</a:t>
            </a:r>
          </a:p>
          <a:p>
            <a:pPr lvl="1">
              <a:lnSpc>
                <a:spcPct val="90000"/>
              </a:lnSpc>
            </a:pPr>
            <a:r>
              <a:rPr lang="en-US" sz="2000" dirty="0" smtClean="0">
                <a:ea typeface="ＭＳ Ｐゴシック" charset="-128"/>
              </a:rPr>
              <a:t>GPU acceleration of energy minimization</a:t>
            </a:r>
          </a:p>
          <a:p>
            <a:pPr lvl="1">
              <a:lnSpc>
                <a:spcPct val="90000"/>
              </a:lnSpc>
            </a:pPr>
            <a:r>
              <a:rPr lang="en-US" sz="2000" dirty="0" smtClean="0">
                <a:ea typeface="ＭＳ Ｐゴシック" charset="-128"/>
              </a:rPr>
              <a:t>GPU-oriented shared-memory optimizations</a:t>
            </a:r>
          </a:p>
          <a:p>
            <a:pPr lvl="1">
              <a:lnSpc>
                <a:spcPct val="90000"/>
              </a:lnSpc>
            </a:pPr>
            <a:r>
              <a:rPr lang="en-US" sz="2000" dirty="0" smtClean="0">
                <a:ea typeface="ＭＳ Ｐゴシック" charset="-128"/>
              </a:rPr>
              <a:t>GPU Generalized Born (OBC) implicit solvent</a:t>
            </a:r>
          </a:p>
          <a:p>
            <a:pPr lvl="1">
              <a:lnSpc>
                <a:spcPct val="90000"/>
              </a:lnSpc>
            </a:pPr>
            <a:r>
              <a:rPr lang="en-US" sz="2000" dirty="0" smtClean="0">
                <a:ea typeface="ＭＳ Ｐゴシック" charset="-128"/>
              </a:rPr>
              <a:t>Faster grid force calculation for MDFF maps</a:t>
            </a:r>
          </a:p>
        </p:txBody>
      </p:sp>
      <p:grpSp>
        <p:nvGrpSpPr>
          <p:cNvPr id="4" name="Group 3"/>
          <p:cNvGrpSpPr/>
          <p:nvPr/>
        </p:nvGrpSpPr>
        <p:grpSpPr>
          <a:xfrm>
            <a:off x="6485612" y="4667072"/>
            <a:ext cx="1719234" cy="1200328"/>
            <a:chOff x="6324600" y="3581400"/>
            <a:chExt cx="1719234" cy="1200328"/>
          </a:xfrm>
        </p:grpSpPr>
        <p:sp>
          <p:nvSpPr>
            <p:cNvPr id="2" name="Right Brace 1"/>
            <p:cNvSpPr/>
            <p:nvPr/>
          </p:nvSpPr>
          <p:spPr bwMode="auto">
            <a:xfrm>
              <a:off x="6324600" y="3733800"/>
              <a:ext cx="381000" cy="914400"/>
            </a:xfrm>
            <a:prstGeom prst="rightBrac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3" name="TextBox 2"/>
            <p:cNvSpPr txBox="1"/>
            <p:nvPr/>
          </p:nvSpPr>
          <p:spPr>
            <a:xfrm>
              <a:off x="6781800" y="3581400"/>
              <a:ext cx="1262034" cy="1200328"/>
            </a:xfrm>
            <a:prstGeom prst="rect">
              <a:avLst/>
            </a:prstGeom>
            <a:noFill/>
          </p:spPr>
          <p:txBody>
            <a:bodyPr wrap="none" rtlCol="0">
              <a:spAutoFit/>
            </a:bodyPr>
            <a:lstStyle/>
            <a:p>
              <a:pPr algn="l"/>
              <a:r>
                <a:rPr lang="en-US" dirty="0" smtClean="0"/>
                <a:t>Enables</a:t>
              </a:r>
            </a:p>
            <a:p>
              <a:pPr algn="l"/>
              <a:r>
                <a:rPr lang="en-US" b="1" dirty="0" smtClean="0"/>
                <a:t>Desktop</a:t>
              </a:r>
            </a:p>
            <a:p>
              <a:pPr algn="l"/>
              <a:r>
                <a:rPr lang="en-US" b="1" dirty="0" smtClean="0"/>
                <a:t>MDFF</a:t>
              </a:r>
              <a:endParaRPr lang="en-US" b="1" dirty="0"/>
            </a:p>
          </p:txBody>
        </p:sp>
      </p:grpSp>
    </p:spTree>
    <p:extLst>
      <p:ext uri="{BB962C8B-B14F-4D97-AF65-F5344CB8AC3E}">
        <p14:creationId xmlns:p14="http://schemas.microsoft.com/office/powerpoint/2010/main" val="2418496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0" y="6172200"/>
            <a:ext cx="91440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5" name="Rectangle 4"/>
          <p:cNvSpPr/>
          <p:nvPr/>
        </p:nvSpPr>
        <p:spPr bwMode="auto">
          <a:xfrm>
            <a:off x="6400800" y="0"/>
            <a:ext cx="2743200" cy="6858000"/>
          </a:xfrm>
          <a:prstGeom prst="rect">
            <a:avLst/>
          </a:prstGeom>
          <a:gradFill flip="none" rotWithShape="1">
            <a:gsLst>
              <a:gs pos="0">
                <a:srgbClr val="FFFF00"/>
              </a:gs>
              <a:gs pos="100000">
                <a:srgbClr val="FFFFFF"/>
              </a:gs>
            </a:gsLst>
            <a:lin ang="16200000" scaled="0"/>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8194" name="Rectangle 2"/>
          <p:cNvSpPr>
            <a:spLocks noGrp="1" noChangeArrowheads="1"/>
          </p:cNvSpPr>
          <p:nvPr>
            <p:ph type="title"/>
          </p:nvPr>
        </p:nvSpPr>
        <p:spPr>
          <a:xfrm>
            <a:off x="76200" y="76200"/>
            <a:ext cx="7772400" cy="609600"/>
          </a:xfrm>
        </p:spPr>
        <p:txBody>
          <a:bodyPr/>
          <a:lstStyle/>
          <a:p>
            <a:pPr algn="l" eaLnBrk="1" hangingPunct="1">
              <a:spcAft>
                <a:spcPts val="1200"/>
              </a:spcAft>
              <a:defRPr/>
            </a:pPr>
            <a:r>
              <a:rPr lang="en-US" dirty="0" smtClean="0">
                <a:solidFill>
                  <a:srgbClr val="FF0000"/>
                </a:solidFill>
                <a:cs typeface="+mj-cs"/>
              </a:rPr>
              <a:t>NAMD 2.9 </a:t>
            </a:r>
            <a:r>
              <a:rPr lang="en-US" dirty="0" smtClean="0">
                <a:cs typeface="+mj-cs"/>
              </a:rPr>
              <a:t>Desktop MDFF</a:t>
            </a:r>
            <a:endParaRPr lang="en-US" sz="2800" dirty="0" smtClean="0">
              <a:cs typeface="+mj-cs"/>
            </a:endParaRPr>
          </a:p>
        </p:txBody>
      </p:sp>
      <p:grpSp>
        <p:nvGrpSpPr>
          <p:cNvPr id="6" name="Group 5"/>
          <p:cNvGrpSpPr/>
          <p:nvPr/>
        </p:nvGrpSpPr>
        <p:grpSpPr>
          <a:xfrm>
            <a:off x="6553200" y="5674695"/>
            <a:ext cx="2438400" cy="1259505"/>
            <a:chOff x="6629400" y="4572000"/>
            <a:chExt cx="2438400" cy="1524000"/>
          </a:xfrm>
        </p:grpSpPr>
        <p:sp>
          <p:nvSpPr>
            <p:cNvPr id="4097" name="Rounded Rectangle 11"/>
            <p:cNvSpPr>
              <a:spLocks noChangeArrowheads="1"/>
            </p:cNvSpPr>
            <p:nvPr/>
          </p:nvSpPr>
          <p:spPr bwMode="auto">
            <a:xfrm>
              <a:off x="6629400" y="4572000"/>
              <a:ext cx="2438400" cy="1524000"/>
            </a:xfrm>
            <a:prstGeom prst="roundRect">
              <a:avLst>
                <a:gd name="adj" fmla="val 16667"/>
              </a:avLst>
            </a:prstGeom>
            <a:noFill/>
            <a:ln w="9525">
              <a:noFill/>
              <a:round/>
              <a:headEnd/>
              <a:tailEnd/>
            </a:ln>
          </p:spPr>
          <p:txBody>
            <a:bodyPr/>
            <a:lstStyle/>
            <a:p>
              <a:endParaRPr lang="en-US">
                <a:solidFill>
                  <a:srgbClr val="000000"/>
                </a:solidFill>
              </a:endParaRPr>
            </a:p>
          </p:txBody>
        </p:sp>
        <p:sp>
          <p:nvSpPr>
            <p:cNvPr id="13" name="Rectangle 4"/>
            <p:cNvSpPr txBox="1">
              <a:spLocks noChangeArrowheads="1"/>
            </p:cNvSpPr>
            <p:nvPr/>
          </p:nvSpPr>
          <p:spPr bwMode="auto">
            <a:xfrm>
              <a:off x="6705600" y="4572000"/>
              <a:ext cx="2235200" cy="1295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defRPr/>
              </a:pPr>
              <a:r>
                <a:rPr lang="en-US" sz="2400" dirty="0" smtClean="0">
                  <a:cs typeface="+mn-cs"/>
                </a:rPr>
                <a:t>Implicit Solvent</a:t>
              </a:r>
            </a:p>
            <a:p>
              <a:pPr marL="0" indent="0" eaLnBrk="1" hangingPunct="1">
                <a:lnSpc>
                  <a:spcPct val="90000"/>
                </a:lnSpc>
                <a:buFontTx/>
                <a:buNone/>
                <a:defRPr/>
              </a:pPr>
              <a:r>
                <a:rPr lang="en-US" sz="2400" dirty="0" smtClean="0">
                  <a:cs typeface="+mn-cs"/>
                </a:rPr>
                <a:t>1 GPU      (20X)</a:t>
              </a:r>
            </a:p>
          </p:txBody>
        </p:sp>
      </p:grpSp>
      <p:grpSp>
        <p:nvGrpSpPr>
          <p:cNvPr id="7" name="Group 6"/>
          <p:cNvGrpSpPr/>
          <p:nvPr/>
        </p:nvGrpSpPr>
        <p:grpSpPr>
          <a:xfrm>
            <a:off x="6553200" y="3491344"/>
            <a:ext cx="2438400" cy="1385456"/>
            <a:chOff x="6629400" y="2514600"/>
            <a:chExt cx="2438400" cy="1524000"/>
          </a:xfrm>
        </p:grpSpPr>
        <p:sp>
          <p:nvSpPr>
            <p:cNvPr id="4099" name="Rounded Rectangle 5"/>
            <p:cNvSpPr>
              <a:spLocks noChangeArrowheads="1"/>
            </p:cNvSpPr>
            <p:nvPr/>
          </p:nvSpPr>
          <p:spPr bwMode="auto">
            <a:xfrm>
              <a:off x="6629400" y="2514600"/>
              <a:ext cx="2438400" cy="1524000"/>
            </a:xfrm>
            <a:prstGeom prst="roundRect">
              <a:avLst>
                <a:gd name="adj" fmla="val 16667"/>
              </a:avLst>
            </a:prstGeom>
            <a:noFill/>
            <a:ln w="9525">
              <a:noFill/>
              <a:round/>
              <a:headEnd/>
              <a:tailEnd/>
            </a:ln>
          </p:spPr>
          <p:txBody>
            <a:bodyPr/>
            <a:lstStyle/>
            <a:p>
              <a:endParaRPr lang="en-US">
                <a:solidFill>
                  <a:srgbClr val="000000"/>
                </a:solidFill>
              </a:endParaRPr>
            </a:p>
          </p:txBody>
        </p:sp>
        <p:sp>
          <p:nvSpPr>
            <p:cNvPr id="15" name="Rectangle 4"/>
            <p:cNvSpPr txBox="1">
              <a:spLocks noChangeArrowheads="1"/>
            </p:cNvSpPr>
            <p:nvPr/>
          </p:nvSpPr>
          <p:spPr bwMode="auto">
            <a:xfrm>
              <a:off x="6731000" y="2537552"/>
              <a:ext cx="2235200" cy="1295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defRPr/>
              </a:pPr>
              <a:r>
                <a:rPr lang="en-US" sz="2400" dirty="0" smtClean="0">
                  <a:cs typeface="+mn-cs"/>
                </a:rPr>
                <a:t>Implicit Solvent</a:t>
              </a:r>
            </a:p>
            <a:p>
              <a:pPr marL="0" indent="0" eaLnBrk="1" hangingPunct="1">
                <a:lnSpc>
                  <a:spcPct val="90000"/>
                </a:lnSpc>
                <a:buFontTx/>
                <a:buNone/>
                <a:defRPr/>
              </a:pPr>
              <a:r>
                <a:rPr lang="en-US" sz="2400" dirty="0" smtClean="0">
                  <a:cs typeface="+mn-cs"/>
                </a:rPr>
                <a:t>8 cores       (6X)</a:t>
              </a:r>
            </a:p>
          </p:txBody>
        </p:sp>
      </p:grpSp>
      <p:grpSp>
        <p:nvGrpSpPr>
          <p:cNvPr id="11" name="Group 10"/>
          <p:cNvGrpSpPr/>
          <p:nvPr/>
        </p:nvGrpSpPr>
        <p:grpSpPr>
          <a:xfrm>
            <a:off x="6553200" y="1323738"/>
            <a:ext cx="2438400" cy="1267062"/>
            <a:chOff x="6629400" y="581891"/>
            <a:chExt cx="2438400" cy="1267062"/>
          </a:xfrm>
        </p:grpSpPr>
        <p:sp>
          <p:nvSpPr>
            <p:cNvPr id="4098" name="Rounded Rectangle 10"/>
            <p:cNvSpPr>
              <a:spLocks noChangeArrowheads="1"/>
            </p:cNvSpPr>
            <p:nvPr/>
          </p:nvSpPr>
          <p:spPr bwMode="auto">
            <a:xfrm>
              <a:off x="6629400" y="589448"/>
              <a:ext cx="2438400" cy="1259505"/>
            </a:xfrm>
            <a:prstGeom prst="roundRect">
              <a:avLst>
                <a:gd name="adj" fmla="val 16667"/>
              </a:avLst>
            </a:prstGeom>
            <a:noFill/>
            <a:ln w="9525">
              <a:noFill/>
              <a:round/>
              <a:headEnd/>
              <a:tailEnd/>
            </a:ln>
          </p:spPr>
          <p:txBody>
            <a:bodyPr/>
            <a:lstStyle/>
            <a:p>
              <a:endParaRPr lang="en-US">
                <a:solidFill>
                  <a:srgbClr val="000000"/>
                </a:solidFill>
              </a:endParaRPr>
            </a:p>
          </p:txBody>
        </p:sp>
        <p:sp>
          <p:nvSpPr>
            <p:cNvPr id="16" name="Rectangle 4"/>
            <p:cNvSpPr txBox="1">
              <a:spLocks noChangeArrowheads="1"/>
            </p:cNvSpPr>
            <p:nvPr/>
          </p:nvSpPr>
          <p:spPr bwMode="auto">
            <a:xfrm>
              <a:off x="6832600" y="581891"/>
              <a:ext cx="2235200" cy="1246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defRPr/>
              </a:pPr>
              <a:r>
                <a:rPr lang="en-US" sz="2400" dirty="0" smtClean="0">
                  <a:cs typeface="+mn-cs"/>
                </a:rPr>
                <a:t>Explicit Solvent</a:t>
              </a:r>
            </a:p>
            <a:p>
              <a:pPr marL="0" indent="0" eaLnBrk="1" hangingPunct="1">
                <a:lnSpc>
                  <a:spcPct val="90000"/>
                </a:lnSpc>
                <a:buFontTx/>
                <a:buNone/>
                <a:defRPr/>
              </a:pPr>
              <a:r>
                <a:rPr lang="en-US" sz="2400" dirty="0" smtClean="0">
                  <a:cs typeface="+mn-cs"/>
                </a:rPr>
                <a:t>8 cores       (1X)</a:t>
              </a:r>
            </a:p>
          </p:txBody>
        </p:sp>
      </p:grpSp>
      <p:pic>
        <p:nvPicPr>
          <p:cNvPr id="3" name="Picture 2" descr="dem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347588"/>
            <a:ext cx="4648200" cy="4358012"/>
          </a:xfrm>
          <a:prstGeom prst="rect">
            <a:avLst/>
          </a:prstGeom>
        </p:spPr>
      </p:pic>
      <p:sp>
        <p:nvSpPr>
          <p:cNvPr id="21" name="Curved Left Arrow 20"/>
          <p:cNvSpPr/>
          <p:nvPr/>
        </p:nvSpPr>
        <p:spPr bwMode="auto">
          <a:xfrm rot="15223231" flipV="1">
            <a:off x="2545465" y="2129962"/>
            <a:ext cx="436976" cy="1344519"/>
          </a:xfrm>
          <a:prstGeom prst="curvedLeftArrow">
            <a:avLst>
              <a:gd name="adj1" fmla="val 39994"/>
              <a:gd name="adj2" fmla="val 92702"/>
              <a:gd name="adj3" fmla="val 33580"/>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12" name="TextBox 11"/>
          <p:cNvSpPr txBox="1"/>
          <p:nvPr/>
        </p:nvSpPr>
        <p:spPr>
          <a:xfrm>
            <a:off x="6400800" y="838200"/>
            <a:ext cx="2743200" cy="457200"/>
          </a:xfrm>
          <a:prstGeom prst="rect">
            <a:avLst/>
          </a:prstGeom>
          <a:noFill/>
          <a:ln>
            <a:solidFill>
              <a:schemeClr val="tx1"/>
            </a:solidFill>
          </a:ln>
        </p:spPr>
        <p:txBody>
          <a:bodyPr wrap="square" rtlCol="0">
            <a:spAutoFit/>
          </a:bodyPr>
          <a:lstStyle/>
          <a:p>
            <a:pPr algn="ctr"/>
            <a:r>
              <a:rPr lang="en-US" dirty="0" smtClean="0"/>
              <a:t>Fast: 2 ns/day</a:t>
            </a:r>
            <a:endParaRPr lang="en-US" dirty="0"/>
          </a:p>
        </p:txBody>
      </p:sp>
      <p:sp>
        <p:nvSpPr>
          <p:cNvPr id="24" name="TextBox 23"/>
          <p:cNvSpPr txBox="1"/>
          <p:nvPr/>
        </p:nvSpPr>
        <p:spPr>
          <a:xfrm>
            <a:off x="6400800" y="3034144"/>
            <a:ext cx="2743200" cy="457200"/>
          </a:xfrm>
          <a:prstGeom prst="rect">
            <a:avLst/>
          </a:prstGeom>
          <a:noFill/>
          <a:ln>
            <a:solidFill>
              <a:schemeClr val="tx1"/>
            </a:solidFill>
          </a:ln>
        </p:spPr>
        <p:txBody>
          <a:bodyPr wrap="square" rtlCol="0">
            <a:spAutoFit/>
          </a:bodyPr>
          <a:lstStyle/>
          <a:p>
            <a:pPr algn="ctr"/>
            <a:r>
              <a:rPr lang="en-US" dirty="0" smtClean="0"/>
              <a:t>Faster: 12 ns/day</a:t>
            </a:r>
            <a:endParaRPr lang="en-US" dirty="0"/>
          </a:p>
        </p:txBody>
      </p:sp>
      <p:sp>
        <p:nvSpPr>
          <p:cNvPr id="25" name="TextBox 24"/>
          <p:cNvSpPr txBox="1"/>
          <p:nvPr/>
        </p:nvSpPr>
        <p:spPr>
          <a:xfrm>
            <a:off x="6400800" y="5181600"/>
            <a:ext cx="2743200" cy="461665"/>
          </a:xfrm>
          <a:prstGeom prst="rect">
            <a:avLst/>
          </a:prstGeom>
          <a:noFill/>
          <a:ln w="38100" cmpd="sng">
            <a:solidFill>
              <a:schemeClr val="tx1"/>
            </a:solidFill>
          </a:ln>
        </p:spPr>
        <p:txBody>
          <a:bodyPr wrap="square" rtlCol="0">
            <a:spAutoFit/>
          </a:bodyPr>
          <a:lstStyle/>
          <a:p>
            <a:pPr algn="ctr"/>
            <a:r>
              <a:rPr lang="en-US" b="1" dirty="0" smtClean="0"/>
              <a:t>Fastest: 40 ns/day</a:t>
            </a:r>
            <a:endParaRPr lang="en-US" b="1" dirty="0"/>
          </a:p>
        </p:txBody>
      </p:sp>
      <p:sp>
        <p:nvSpPr>
          <p:cNvPr id="2" name="TextBox 1"/>
          <p:cNvSpPr txBox="1"/>
          <p:nvPr/>
        </p:nvSpPr>
        <p:spPr>
          <a:xfrm>
            <a:off x="4495800" y="2304872"/>
            <a:ext cx="1752600" cy="1200328"/>
          </a:xfrm>
          <a:prstGeom prst="rect">
            <a:avLst/>
          </a:prstGeom>
          <a:solidFill>
            <a:srgbClr val="FF0000">
              <a:alpha val="20000"/>
            </a:srgbClr>
          </a:solidFill>
          <a:ln w="38100" cmpd="sng">
            <a:solidFill>
              <a:srgbClr val="FF0000"/>
            </a:solidFill>
          </a:ln>
          <a:effectLst/>
        </p:spPr>
        <p:txBody>
          <a:bodyPr wrap="square" rtlCol="0">
            <a:spAutoFit/>
          </a:bodyPr>
          <a:lstStyle/>
          <a:p>
            <a:pPr algn="l"/>
            <a:r>
              <a:rPr lang="en-US" dirty="0" smtClean="0"/>
              <a:t>Initial</a:t>
            </a:r>
          </a:p>
          <a:p>
            <a:pPr algn="l"/>
            <a:r>
              <a:rPr lang="en-US" dirty="0" smtClean="0"/>
              <a:t>Structure</a:t>
            </a:r>
          </a:p>
          <a:p>
            <a:pPr algn="l"/>
            <a:r>
              <a:rPr lang="en-US" dirty="0" smtClean="0"/>
              <a:t>PDB 2EZM</a:t>
            </a:r>
            <a:endParaRPr lang="en-US" dirty="0"/>
          </a:p>
        </p:txBody>
      </p:sp>
      <p:sp>
        <p:nvSpPr>
          <p:cNvPr id="27" name="TextBox 26"/>
          <p:cNvSpPr txBox="1"/>
          <p:nvPr/>
        </p:nvSpPr>
        <p:spPr>
          <a:xfrm>
            <a:off x="152400" y="2521803"/>
            <a:ext cx="1752600" cy="830997"/>
          </a:xfrm>
          <a:prstGeom prst="rect">
            <a:avLst/>
          </a:prstGeom>
          <a:solidFill>
            <a:schemeClr val="accent2">
              <a:alpha val="20000"/>
            </a:schemeClr>
          </a:solidFill>
          <a:ln w="38100" cmpd="sng">
            <a:solidFill>
              <a:schemeClr val="accent2"/>
            </a:solidFill>
          </a:ln>
          <a:effectLst/>
        </p:spPr>
        <p:txBody>
          <a:bodyPr wrap="square" rtlCol="0">
            <a:spAutoFit/>
          </a:bodyPr>
          <a:lstStyle/>
          <a:p>
            <a:pPr algn="l"/>
            <a:r>
              <a:rPr lang="en-US" dirty="0" smtClean="0"/>
              <a:t>Fitted</a:t>
            </a:r>
          </a:p>
          <a:p>
            <a:pPr algn="l"/>
            <a:r>
              <a:rPr lang="en-US" dirty="0" smtClean="0"/>
              <a:t>Structure</a:t>
            </a:r>
          </a:p>
        </p:txBody>
      </p:sp>
      <p:sp>
        <p:nvSpPr>
          <p:cNvPr id="28" name="TextBox 27"/>
          <p:cNvSpPr txBox="1"/>
          <p:nvPr/>
        </p:nvSpPr>
        <p:spPr>
          <a:xfrm>
            <a:off x="152400" y="5845314"/>
            <a:ext cx="2514600" cy="707886"/>
          </a:xfrm>
          <a:prstGeom prst="rect">
            <a:avLst/>
          </a:prstGeom>
          <a:solidFill>
            <a:srgbClr val="09FF00">
              <a:alpha val="20000"/>
            </a:srgbClr>
          </a:solidFill>
          <a:ln w="38100" cmpd="sng">
            <a:solidFill>
              <a:srgbClr val="09FF00"/>
            </a:solidFill>
          </a:ln>
          <a:effectLst/>
        </p:spPr>
        <p:txBody>
          <a:bodyPr wrap="square" rtlCol="0">
            <a:spAutoFit/>
          </a:bodyPr>
          <a:lstStyle/>
          <a:p>
            <a:pPr algn="l"/>
            <a:r>
              <a:rPr lang="en-US" sz="2000" dirty="0" smtClean="0"/>
              <a:t>Simulated EM Map from PDB 3EZM</a:t>
            </a:r>
            <a:endParaRPr lang="en-US" sz="2000" dirty="0"/>
          </a:p>
        </p:txBody>
      </p:sp>
      <p:sp>
        <p:nvSpPr>
          <p:cNvPr id="29" name="TextBox 7"/>
          <p:cNvSpPr txBox="1">
            <a:spLocks noChangeArrowheads="1"/>
          </p:cNvSpPr>
          <p:nvPr/>
        </p:nvSpPr>
        <p:spPr bwMode="auto">
          <a:xfrm>
            <a:off x="4010145" y="5486400"/>
            <a:ext cx="2209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r>
              <a:rPr lang="en-US" dirty="0" err="1"/>
              <a:t>Cyanovirin</a:t>
            </a:r>
            <a:r>
              <a:rPr lang="en-US" dirty="0"/>
              <a:t>-</a:t>
            </a:r>
            <a:r>
              <a:rPr lang="en-US" dirty="0" smtClean="0"/>
              <a:t>N</a:t>
            </a:r>
          </a:p>
          <a:p>
            <a:pPr algn="l" eaLnBrk="1" hangingPunct="1"/>
            <a:r>
              <a:rPr lang="en-US" dirty="0" smtClean="0"/>
              <a:t>1,500 atoms</a:t>
            </a:r>
          </a:p>
          <a:p>
            <a:pPr algn="l" eaLnBrk="1" hangingPunct="1"/>
            <a:r>
              <a:rPr lang="en-US" dirty="0" smtClean="0"/>
              <a:t>1 </a:t>
            </a:r>
            <a:r>
              <a:rPr lang="en-US" dirty="0" err="1"/>
              <a:t>Å</a:t>
            </a:r>
            <a:r>
              <a:rPr lang="en-US" dirty="0"/>
              <a:t> final RMSD</a:t>
            </a:r>
          </a:p>
        </p:txBody>
      </p:sp>
      <p:grpSp>
        <p:nvGrpSpPr>
          <p:cNvPr id="4" name="Group 3"/>
          <p:cNvGrpSpPr/>
          <p:nvPr/>
        </p:nvGrpSpPr>
        <p:grpSpPr>
          <a:xfrm>
            <a:off x="0" y="838200"/>
            <a:ext cx="7848600" cy="1066800"/>
            <a:chOff x="0" y="762000"/>
            <a:chExt cx="7848600" cy="1066800"/>
          </a:xfrm>
        </p:grpSpPr>
        <p:sp>
          <p:nvSpPr>
            <p:cNvPr id="10" name="Rectangle 9"/>
            <p:cNvSpPr/>
            <p:nvPr/>
          </p:nvSpPr>
          <p:spPr bwMode="auto">
            <a:xfrm>
              <a:off x="0" y="762000"/>
              <a:ext cx="6019800" cy="1066800"/>
            </a:xfrm>
            <a:prstGeom prst="rect">
              <a:avLst/>
            </a:prstGeom>
            <a:solidFill>
              <a:srgbClr val="FF6600">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30" name="Rectangle 2"/>
            <p:cNvSpPr txBox="1">
              <a:spLocks noChangeArrowheads="1"/>
            </p:cNvSpPr>
            <p:nvPr/>
          </p:nvSpPr>
          <p:spPr bwMode="auto">
            <a:xfrm>
              <a:off x="76200" y="7620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algn="l" eaLnBrk="1" hangingPunct="1">
                <a:spcAft>
                  <a:spcPts val="1200"/>
                </a:spcAft>
                <a:defRPr/>
              </a:pPr>
              <a:r>
                <a:rPr lang="en-US" sz="2800" dirty="0" smtClean="0">
                  <a:cs typeface="+mj-cs"/>
                </a:rPr>
                <a:t>with GPU-Accelerated Implicit Solvent</a:t>
              </a:r>
              <a:br>
                <a:rPr lang="en-US" sz="2800" dirty="0" smtClean="0">
                  <a:cs typeface="+mj-cs"/>
                </a:rPr>
              </a:br>
              <a:r>
                <a:rPr lang="en-US" sz="2800" dirty="0" smtClean="0">
                  <a:cs typeface="+mj-cs"/>
                </a:rPr>
                <a:t> and CPU-Optimized </a:t>
              </a:r>
              <a:r>
                <a:rPr lang="en-US" sz="2800" dirty="0" err="1" smtClean="0">
                  <a:cs typeface="+mj-cs"/>
                </a:rPr>
                <a:t>Cryo</a:t>
              </a:r>
              <a:r>
                <a:rPr lang="en-US" sz="2800" dirty="0" smtClean="0">
                  <a:cs typeface="+mj-cs"/>
                </a:rPr>
                <a:t>-EM Forces</a:t>
              </a:r>
            </a:p>
          </p:txBody>
        </p:sp>
      </p:grpSp>
    </p:spTree>
    <p:extLst>
      <p:ext uri="{BB962C8B-B14F-4D97-AF65-F5344CB8AC3E}">
        <p14:creationId xmlns:p14="http://schemas.microsoft.com/office/powerpoint/2010/main" val="2784695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152400"/>
            <a:ext cx="9144000" cy="1143000"/>
          </a:xfrm>
        </p:spPr>
        <p:txBody>
          <a:bodyPr/>
          <a:lstStyle/>
          <a:p>
            <a:r>
              <a:rPr lang="en-US" sz="4000" dirty="0" smtClean="0">
                <a:solidFill>
                  <a:srgbClr val="FF0000"/>
                </a:solidFill>
                <a:ea typeface="ＭＳ Ｐゴシック" charset="-128"/>
              </a:rPr>
              <a:t>NAMD 2.9 </a:t>
            </a:r>
            <a:r>
              <a:rPr lang="en-US" sz="4000" dirty="0" smtClean="0">
                <a:ea typeface="ＭＳ Ｐゴシック" charset="-128"/>
              </a:rPr>
              <a:t>Scalable Replica Exchange</a:t>
            </a:r>
          </a:p>
        </p:txBody>
      </p:sp>
      <p:sp>
        <p:nvSpPr>
          <p:cNvPr id="34818" name="Rectangle 3"/>
          <p:cNvSpPr>
            <a:spLocks noGrp="1" noChangeArrowheads="1"/>
          </p:cNvSpPr>
          <p:nvPr>
            <p:ph type="body" idx="1"/>
          </p:nvPr>
        </p:nvSpPr>
        <p:spPr>
          <a:xfrm>
            <a:off x="685800" y="838200"/>
            <a:ext cx="7772400" cy="5257800"/>
          </a:xfrm>
        </p:spPr>
        <p:txBody>
          <a:bodyPr/>
          <a:lstStyle/>
          <a:p>
            <a:r>
              <a:rPr lang="en-US" sz="2400" dirty="0" smtClean="0">
                <a:ea typeface="ＭＳ Ｐゴシック" charset="-128"/>
              </a:rPr>
              <a:t>Easier to use </a:t>
            </a:r>
            <a:r>
              <a:rPr lang="en-US" sz="2400" i="1" dirty="0" smtClean="0">
                <a:ea typeface="ＭＳ Ｐゴシック" charset="-128"/>
              </a:rPr>
              <a:t>and</a:t>
            </a:r>
            <a:r>
              <a:rPr lang="en-US" sz="2400" dirty="0" smtClean="0">
                <a:ea typeface="ＭＳ Ｐゴシック" charset="-128"/>
              </a:rPr>
              <a:t> more efficient:</a:t>
            </a:r>
          </a:p>
          <a:p>
            <a:pPr lvl="1"/>
            <a:r>
              <a:rPr lang="en-US" sz="2000" dirty="0" smtClean="0">
                <a:ea typeface="ＭＳ Ｐゴシック" charset="-128"/>
              </a:rPr>
              <a:t>Eliminates complex, machine-specific launch scripts</a:t>
            </a:r>
          </a:p>
          <a:p>
            <a:pPr lvl="1"/>
            <a:r>
              <a:rPr lang="en-US" sz="2000" dirty="0" smtClean="0">
                <a:ea typeface="ＭＳ Ｐゴシック" charset="-128"/>
              </a:rPr>
              <a:t>Scalable pair-wise communication between replicas</a:t>
            </a:r>
          </a:p>
          <a:p>
            <a:pPr lvl="1"/>
            <a:r>
              <a:rPr lang="en-US" sz="2000" dirty="0" smtClean="0">
                <a:ea typeface="ＭＳ Ｐゴシック" charset="-128"/>
              </a:rPr>
              <a:t>Fast communication via high-speed network</a:t>
            </a:r>
          </a:p>
          <a:p>
            <a:r>
              <a:rPr lang="en-US" sz="2400" dirty="0" smtClean="0">
                <a:ea typeface="ＭＳ Ｐゴシック" charset="-128"/>
              </a:rPr>
              <a:t>Basis for many enhanced sampling methods:</a:t>
            </a:r>
          </a:p>
          <a:p>
            <a:pPr lvl="1"/>
            <a:r>
              <a:rPr lang="en-US" sz="2000" dirty="0" smtClean="0">
                <a:ea typeface="ＭＳ Ｐゴシック" charset="-128"/>
              </a:rPr>
              <a:t>Parallel tempering (temperature exchange)</a:t>
            </a:r>
          </a:p>
          <a:p>
            <a:pPr lvl="1"/>
            <a:r>
              <a:rPr lang="en-US" sz="2000" dirty="0" smtClean="0">
                <a:ea typeface="ＭＳ Ｐゴシック" charset="-128"/>
              </a:rPr>
              <a:t>Umbrella sampling for free-energy calculations</a:t>
            </a:r>
          </a:p>
          <a:p>
            <a:pPr lvl="1"/>
            <a:r>
              <a:rPr lang="en-US" sz="2000" dirty="0" smtClean="0">
                <a:ea typeface="ＭＳ Ｐゴシック" charset="-128"/>
              </a:rPr>
              <a:t>Hamiltonian exchange (alchemical or conformational)</a:t>
            </a:r>
          </a:p>
          <a:p>
            <a:pPr lvl="1"/>
            <a:r>
              <a:rPr lang="en-US" sz="2000" dirty="0" smtClean="0">
                <a:ea typeface="ＭＳ Ｐゴシック" charset="-128"/>
              </a:rPr>
              <a:t>Finite Temperature String method</a:t>
            </a:r>
          </a:p>
          <a:p>
            <a:pPr lvl="1"/>
            <a:r>
              <a:rPr lang="en-US" sz="2000" dirty="0" smtClean="0">
                <a:ea typeface="ＭＳ Ｐゴシック" charset="-128"/>
              </a:rPr>
              <a:t>Nudged elastic band</a:t>
            </a:r>
          </a:p>
          <a:p>
            <a:r>
              <a:rPr lang="en-US" sz="2400" dirty="0" smtClean="0">
                <a:ea typeface="ＭＳ Ｐゴシック" charset="-128"/>
              </a:rPr>
              <a:t>Great power </a:t>
            </a:r>
            <a:r>
              <a:rPr lang="en-US" sz="2400" i="1" dirty="0" smtClean="0">
                <a:ea typeface="ＭＳ Ｐゴシック" charset="-128"/>
              </a:rPr>
              <a:t>and</a:t>
            </a:r>
            <a:r>
              <a:rPr lang="en-US" sz="2400" dirty="0" smtClean="0">
                <a:ea typeface="ＭＳ Ｐゴシック" charset="-128"/>
              </a:rPr>
              <a:t> flexibility:</a:t>
            </a:r>
            <a:endParaRPr lang="en-US" sz="1600" dirty="0" smtClean="0">
              <a:ea typeface="ＭＳ Ｐゴシック" charset="-128"/>
            </a:endParaRPr>
          </a:p>
          <a:p>
            <a:pPr lvl="1"/>
            <a:r>
              <a:rPr lang="en-US" sz="2000" b="1" dirty="0" smtClean="0">
                <a:ea typeface="ＭＳ Ｐゴシック" charset="-128"/>
              </a:rPr>
              <a:t>Enables </a:t>
            </a:r>
            <a:r>
              <a:rPr lang="en-US" sz="2000" b="1" dirty="0" err="1" smtClean="0">
                <a:ea typeface="ＭＳ Ｐゴシック" charset="-128"/>
              </a:rPr>
              <a:t>petascale</a:t>
            </a:r>
            <a:r>
              <a:rPr lang="en-US" sz="2000" b="1" dirty="0" smtClean="0">
                <a:ea typeface="ＭＳ Ｐゴシック" charset="-128"/>
              </a:rPr>
              <a:t> simulations of modestly sized systems</a:t>
            </a:r>
          </a:p>
          <a:p>
            <a:pPr lvl="1"/>
            <a:r>
              <a:rPr lang="en-US" sz="2000" dirty="0" smtClean="0">
                <a:ea typeface="ＭＳ Ｐゴシック" charset="-128"/>
              </a:rPr>
              <a:t>Leverages features of Collective Variables module</a:t>
            </a:r>
          </a:p>
          <a:p>
            <a:pPr lvl="1"/>
            <a:r>
              <a:rPr lang="en-US" sz="2000" dirty="0" err="1" smtClean="0">
                <a:ea typeface="ＭＳ Ｐゴシック" charset="-128"/>
              </a:rPr>
              <a:t>Tcl</a:t>
            </a:r>
            <a:r>
              <a:rPr lang="en-US" sz="2000" dirty="0" smtClean="0">
                <a:ea typeface="ＭＳ Ｐゴシック" charset="-128"/>
              </a:rPr>
              <a:t> scripts can be highly customized and extended</a:t>
            </a:r>
          </a:p>
        </p:txBody>
      </p:sp>
      <p:sp>
        <p:nvSpPr>
          <p:cNvPr id="5" name="Right Brace 4"/>
          <p:cNvSpPr/>
          <p:nvPr/>
        </p:nvSpPr>
        <p:spPr bwMode="auto">
          <a:xfrm>
            <a:off x="6553200" y="2895599"/>
            <a:ext cx="381000" cy="609601"/>
          </a:xfrm>
          <a:prstGeom prst="rightBrac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6" name="TextBox 5"/>
          <p:cNvSpPr txBox="1"/>
          <p:nvPr/>
        </p:nvSpPr>
        <p:spPr>
          <a:xfrm>
            <a:off x="6893749" y="2858869"/>
            <a:ext cx="1267908" cy="646331"/>
          </a:xfrm>
          <a:prstGeom prst="rect">
            <a:avLst/>
          </a:prstGeom>
          <a:noFill/>
        </p:spPr>
        <p:txBody>
          <a:bodyPr wrap="none" rtlCol="0">
            <a:spAutoFit/>
          </a:bodyPr>
          <a:lstStyle/>
          <a:p>
            <a:pPr algn="l"/>
            <a:r>
              <a:rPr lang="en-US" sz="1800" dirty="0" smtClean="0"/>
              <a:t>Released in</a:t>
            </a:r>
          </a:p>
          <a:p>
            <a:pPr algn="l"/>
            <a:r>
              <a:rPr lang="en-US" sz="1800" dirty="0" smtClean="0"/>
              <a:t>NAMD 2.9</a:t>
            </a:r>
            <a:endParaRPr lang="en-US" sz="1800" dirty="0"/>
          </a:p>
        </p:txBody>
      </p:sp>
      <p:sp>
        <p:nvSpPr>
          <p:cNvPr id="7" name="Right Brace 6"/>
          <p:cNvSpPr/>
          <p:nvPr/>
        </p:nvSpPr>
        <p:spPr bwMode="auto">
          <a:xfrm>
            <a:off x="7086600" y="3657599"/>
            <a:ext cx="381000" cy="609601"/>
          </a:xfrm>
          <a:prstGeom prst="rightBrace">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8" name="TextBox 7"/>
          <p:cNvSpPr txBox="1"/>
          <p:nvPr/>
        </p:nvSpPr>
        <p:spPr>
          <a:xfrm>
            <a:off x="7427149" y="3620869"/>
            <a:ext cx="1281120" cy="646331"/>
          </a:xfrm>
          <a:prstGeom prst="rect">
            <a:avLst/>
          </a:prstGeom>
          <a:noFill/>
        </p:spPr>
        <p:txBody>
          <a:bodyPr wrap="none" rtlCol="0">
            <a:spAutoFit/>
          </a:bodyPr>
          <a:lstStyle/>
          <a:p>
            <a:pPr algn="l"/>
            <a:r>
              <a:rPr lang="en-US" sz="1800" dirty="0" smtClean="0"/>
              <a:t>Enabled for</a:t>
            </a:r>
          </a:p>
          <a:p>
            <a:pPr algn="l"/>
            <a:r>
              <a:rPr lang="en-US" sz="1800" dirty="0" smtClean="0"/>
              <a:t>Roux group</a:t>
            </a:r>
            <a:endParaRPr lang="en-US" sz="1800" dirty="0"/>
          </a:p>
        </p:txBody>
      </p:sp>
    </p:spTree>
    <p:extLst>
      <p:ext uri="{BB962C8B-B14F-4D97-AF65-F5344CB8AC3E}">
        <p14:creationId xmlns:p14="http://schemas.microsoft.com/office/powerpoint/2010/main" val="1794962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2209800"/>
            <a:ext cx="4114800" cy="39624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32" name="Rectangle 31"/>
          <p:cNvSpPr/>
          <p:nvPr/>
        </p:nvSpPr>
        <p:spPr bwMode="auto">
          <a:xfrm>
            <a:off x="0" y="6172200"/>
            <a:ext cx="91440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4097" name="Rectangle 2"/>
          <p:cNvSpPr>
            <a:spLocks/>
          </p:cNvSpPr>
          <p:nvPr/>
        </p:nvSpPr>
        <p:spPr bwMode="auto">
          <a:xfrm>
            <a:off x="0" y="-1905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4000" dirty="0" smtClean="0">
                <a:solidFill>
                  <a:srgbClr val="FF0000"/>
                </a:solidFill>
                <a:sym typeface="Times New Roman" charset="0"/>
              </a:rPr>
              <a:t>NAMD 2.9 </a:t>
            </a:r>
            <a:r>
              <a:rPr lang="en-US" sz="4000" dirty="0" smtClean="0">
                <a:solidFill>
                  <a:srgbClr val="000000"/>
                </a:solidFill>
                <a:sym typeface="Times New Roman" charset="0"/>
              </a:rPr>
              <a:t>QM/MM Calculations</a:t>
            </a:r>
            <a:endParaRPr lang="en-US" sz="4000" dirty="0">
              <a:solidFill>
                <a:srgbClr val="000000"/>
              </a:solidFill>
              <a:sym typeface="Times New Roman" charset="0"/>
            </a:endParaRPr>
          </a:p>
        </p:txBody>
      </p:sp>
      <p:sp>
        <p:nvSpPr>
          <p:cNvPr id="4098" name="Rectangle 4"/>
          <p:cNvSpPr>
            <a:spLocks/>
          </p:cNvSpPr>
          <p:nvPr/>
        </p:nvSpPr>
        <p:spPr bwMode="auto">
          <a:xfrm>
            <a:off x="228600" y="1143000"/>
            <a:ext cx="8762999"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b="1" dirty="0" err="1" smtClean="0">
                <a:solidFill>
                  <a:srgbClr val="000000"/>
                </a:solidFill>
                <a:sym typeface="Times New Roman" charset="0"/>
              </a:rPr>
              <a:t>OpenAtom</a:t>
            </a:r>
            <a:r>
              <a:rPr lang="en-US" b="1" dirty="0" smtClean="0">
                <a:solidFill>
                  <a:srgbClr val="000000"/>
                </a:solidFill>
                <a:sym typeface="Times New Roman" charset="0"/>
              </a:rPr>
              <a:t> </a:t>
            </a:r>
            <a:r>
              <a:rPr lang="en-US" b="1" i="1" dirty="0">
                <a:solidFill>
                  <a:srgbClr val="000000"/>
                </a:solidFill>
                <a:sym typeface="Times New Roman" charset="0"/>
              </a:rPr>
              <a:t>(100 atoms, 70Ry, on 1K cores)</a:t>
            </a:r>
            <a:r>
              <a:rPr lang="en-US" b="1" dirty="0">
                <a:solidFill>
                  <a:srgbClr val="000000"/>
                </a:solidFill>
                <a:sym typeface="Times New Roman" charset="0"/>
              </a:rPr>
              <a:t>:  120 </a:t>
            </a:r>
            <a:r>
              <a:rPr lang="en-US" b="1" dirty="0" err="1">
                <a:solidFill>
                  <a:srgbClr val="000000"/>
                </a:solidFill>
                <a:sym typeface="Times New Roman" charset="0"/>
              </a:rPr>
              <a:t>ms</a:t>
            </a:r>
            <a:r>
              <a:rPr lang="en-US" b="1" dirty="0">
                <a:solidFill>
                  <a:srgbClr val="000000"/>
                </a:solidFill>
                <a:sym typeface="Times New Roman" charset="0"/>
              </a:rPr>
              <a:t> / step</a:t>
            </a:r>
          </a:p>
          <a:p>
            <a:pPr algn="ctr"/>
            <a:r>
              <a:rPr lang="en-US" b="1" dirty="0">
                <a:solidFill>
                  <a:srgbClr val="000000"/>
                </a:solidFill>
                <a:sym typeface="Times New Roman" charset="0"/>
              </a:rPr>
              <a:t>NAMD:  </a:t>
            </a:r>
            <a:r>
              <a:rPr lang="en-US" b="1" i="1" dirty="0">
                <a:solidFill>
                  <a:srgbClr val="000000"/>
                </a:solidFill>
                <a:sym typeface="Times New Roman" charset="0"/>
              </a:rPr>
              <a:t>(50,000 atoms on 512 cores)</a:t>
            </a:r>
            <a:r>
              <a:rPr lang="en-US" b="1" dirty="0">
                <a:solidFill>
                  <a:srgbClr val="000000"/>
                </a:solidFill>
                <a:sym typeface="Times New Roman" charset="0"/>
              </a:rPr>
              <a:t>:           2.5 </a:t>
            </a:r>
            <a:r>
              <a:rPr lang="en-US" b="1" dirty="0" err="1">
                <a:solidFill>
                  <a:srgbClr val="000000"/>
                </a:solidFill>
                <a:sym typeface="Times New Roman" charset="0"/>
              </a:rPr>
              <a:t>ms</a:t>
            </a:r>
            <a:r>
              <a:rPr lang="en-US" b="1" dirty="0">
                <a:solidFill>
                  <a:srgbClr val="000000"/>
                </a:solidFill>
                <a:sym typeface="Times New Roman" charset="0"/>
              </a:rPr>
              <a:t> / step</a:t>
            </a:r>
          </a:p>
        </p:txBody>
      </p:sp>
      <p:sp>
        <p:nvSpPr>
          <p:cNvPr id="19" name="Rectangle 3"/>
          <p:cNvSpPr txBox="1">
            <a:spLocks noChangeArrowheads="1"/>
          </p:cNvSpPr>
          <p:nvPr/>
        </p:nvSpPr>
        <p:spPr bwMode="auto">
          <a:xfrm>
            <a:off x="152400" y="6324600"/>
            <a:ext cx="8991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5697" tIns="35697" rIns="35697" bIns="35697" anchor="ctr"/>
          <a:lst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a:lstStyle>
          <a:p>
            <a:pPr marL="223115" indent="0">
              <a:buFont typeface="Gill Sans" charset="0"/>
              <a:buNone/>
              <a:defRPr/>
            </a:pPr>
            <a:r>
              <a:rPr lang="en-US" sz="1800" dirty="0" smtClean="0">
                <a:solidFill>
                  <a:srgbClr val="000000"/>
                </a:solidFill>
                <a:cs typeface="Times New Roman" charset="0"/>
                <a:sym typeface="Times New Roman" charset="0"/>
              </a:rPr>
              <a:t>Harrison &amp; </a:t>
            </a:r>
            <a:r>
              <a:rPr lang="en-US" sz="1800" dirty="0" err="1" smtClean="0">
                <a:solidFill>
                  <a:srgbClr val="000000"/>
                </a:solidFill>
                <a:cs typeface="Times New Roman" charset="0"/>
                <a:sym typeface="Times New Roman" charset="0"/>
              </a:rPr>
              <a:t>Schulten</a:t>
            </a:r>
            <a:r>
              <a:rPr lang="en-US" sz="1800" dirty="0" smtClean="0">
                <a:solidFill>
                  <a:srgbClr val="000000"/>
                </a:solidFill>
                <a:cs typeface="Times New Roman" charset="0"/>
                <a:sym typeface="Times New Roman" charset="0"/>
              </a:rPr>
              <a:t>, </a:t>
            </a:r>
            <a:r>
              <a:rPr lang="en-US" sz="1800" i="1" dirty="0" smtClean="0">
                <a:solidFill>
                  <a:srgbClr val="000000"/>
                </a:solidFill>
                <a:cs typeface="Times New Roman" charset="0"/>
                <a:sym typeface="Times New Roman" charset="0"/>
              </a:rPr>
              <a:t>Quantum </a:t>
            </a:r>
            <a:r>
              <a:rPr lang="en-US" sz="1800" i="1" dirty="0">
                <a:solidFill>
                  <a:srgbClr val="000000"/>
                </a:solidFill>
                <a:cs typeface="Times New Roman" charset="0"/>
                <a:sym typeface="Times New Roman" charset="0"/>
              </a:rPr>
              <a:t>and classical dynamics of ATP hydrolysis in solvent. </a:t>
            </a:r>
            <a:r>
              <a:rPr lang="en-US" sz="1800" dirty="0" smtClean="0">
                <a:solidFill>
                  <a:srgbClr val="000000"/>
                </a:solidFill>
                <a:cs typeface="Times New Roman" charset="0"/>
                <a:sym typeface="Times New Roman" charset="0"/>
              </a:rPr>
              <a:t>Submitted</a:t>
            </a:r>
            <a:endParaRPr lang="en-US" sz="1800" dirty="0">
              <a:solidFill>
                <a:srgbClr val="000000"/>
              </a:solidFill>
              <a:cs typeface="Times New Roman" charset="0"/>
              <a:sym typeface="Times New Roman" charset="0"/>
            </a:endParaRPr>
          </a:p>
        </p:txBody>
      </p:sp>
      <p:sp>
        <p:nvSpPr>
          <p:cNvPr id="4102" name="Rectangle 2"/>
          <p:cNvSpPr>
            <a:spLocks/>
          </p:cNvSpPr>
          <p:nvPr/>
        </p:nvSpPr>
        <p:spPr bwMode="auto">
          <a:xfrm>
            <a:off x="76200" y="609600"/>
            <a:ext cx="901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2800" dirty="0" smtClean="0">
                <a:solidFill>
                  <a:srgbClr val="000000"/>
                </a:solidFill>
                <a:sym typeface="Times New Roman" charset="0"/>
              </a:rPr>
              <a:t>Car-</a:t>
            </a:r>
            <a:r>
              <a:rPr lang="en-US" sz="2800" dirty="0" err="1" smtClean="0">
                <a:solidFill>
                  <a:srgbClr val="000000"/>
                </a:solidFill>
                <a:sym typeface="Times New Roman" charset="0"/>
              </a:rPr>
              <a:t>Parrinello</a:t>
            </a:r>
            <a:r>
              <a:rPr lang="en-US" sz="2800" dirty="0" smtClean="0">
                <a:solidFill>
                  <a:srgbClr val="000000"/>
                </a:solidFill>
                <a:sym typeface="Times New Roman" charset="0"/>
              </a:rPr>
              <a:t> MD (</a:t>
            </a:r>
            <a:r>
              <a:rPr lang="en-US" sz="2800" dirty="0" err="1" smtClean="0">
                <a:solidFill>
                  <a:srgbClr val="000000"/>
                </a:solidFill>
                <a:sym typeface="Times New Roman" charset="0"/>
              </a:rPr>
              <a:t>OpenAtom</a:t>
            </a:r>
            <a:r>
              <a:rPr lang="en-US" sz="2800" dirty="0" smtClean="0">
                <a:solidFill>
                  <a:srgbClr val="000000"/>
                </a:solidFill>
                <a:sym typeface="Times New Roman" charset="0"/>
              </a:rPr>
              <a:t>) and NAMD in one software</a:t>
            </a:r>
            <a:endParaRPr lang="en-US" sz="2800" dirty="0">
              <a:solidFill>
                <a:srgbClr val="000000"/>
              </a:solidFill>
              <a:sym typeface="Times New Roman" charset="0"/>
            </a:endParaRPr>
          </a:p>
        </p:txBody>
      </p:sp>
      <p:grpSp>
        <p:nvGrpSpPr>
          <p:cNvPr id="4106" name="Group 7"/>
          <p:cNvGrpSpPr>
            <a:grpSpLocks/>
          </p:cNvGrpSpPr>
          <p:nvPr/>
        </p:nvGrpSpPr>
        <p:grpSpPr bwMode="auto">
          <a:xfrm>
            <a:off x="304800" y="3581400"/>
            <a:ext cx="4191000" cy="2259013"/>
            <a:chOff x="533400" y="1295400"/>
            <a:chExt cx="4343400" cy="2564340"/>
          </a:xfrm>
        </p:grpSpPr>
        <p:sp>
          <p:nvSpPr>
            <p:cNvPr id="33" name="Rounded Rectangle 32"/>
            <p:cNvSpPr/>
            <p:nvPr/>
          </p:nvSpPr>
          <p:spPr bwMode="auto">
            <a:xfrm>
              <a:off x="1066454" y="1295400"/>
              <a:ext cx="3277293" cy="2438195"/>
            </a:xfrm>
            <a:prstGeom prst="roundRect">
              <a:avLst/>
            </a:prstGeom>
            <a:gradFill flip="none" rotWithShape="1">
              <a:gsLst>
                <a:gs pos="0">
                  <a:schemeClr val="accent1"/>
                </a:gs>
                <a:gs pos="58000">
                  <a:srgbClr val="989AFF"/>
                </a:gs>
              </a:gsLst>
              <a:lin ang="0" scaled="1"/>
              <a:tileRect/>
            </a:gradFill>
            <a:ln w="9525" cap="flat" cmpd="sng" algn="ctr">
              <a:solidFill>
                <a:schemeClr val="tx1"/>
              </a:solidFill>
              <a:prstDash val="solid"/>
              <a:round/>
              <a:headEnd type="none" w="med" len="med"/>
              <a:tailEnd type="none" w="med" len="med"/>
            </a:ln>
            <a:effectLst/>
            <a:extLst/>
          </p:spPr>
          <p:txBody>
            <a:bodyPr/>
            <a:lstStyle/>
            <a:p>
              <a:pPr algn="ctr">
                <a:defRPr/>
              </a:pPr>
              <a:endParaRPr lang="en-US" dirty="0">
                <a:solidFill>
                  <a:srgbClr val="000000"/>
                </a:solidFill>
              </a:endParaRPr>
            </a:p>
          </p:txBody>
        </p:sp>
        <p:sp>
          <p:nvSpPr>
            <p:cNvPr id="2" name="Rounded Rectangle 1"/>
            <p:cNvSpPr/>
            <p:nvPr/>
          </p:nvSpPr>
          <p:spPr bwMode="auto">
            <a:xfrm rot="16200000" flipH="1">
              <a:off x="-165625" y="2172280"/>
              <a:ext cx="1866940" cy="419532"/>
            </a:xfrm>
            <a:prstGeom prst="roundRect">
              <a:avLst/>
            </a:prstGeom>
            <a:solidFill>
              <a:srgbClr val="0080FF"/>
            </a:soli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a:lstStyle/>
            <a:p>
              <a:pPr algn="ctr">
                <a:defRPr/>
              </a:pPr>
              <a:r>
                <a:rPr lang="en-US" sz="2000" dirty="0">
                  <a:solidFill>
                    <a:schemeClr val="bg1"/>
                  </a:solidFill>
                </a:rPr>
                <a:t>NAMD</a:t>
              </a:r>
            </a:p>
          </p:txBody>
        </p:sp>
        <p:sp>
          <p:nvSpPr>
            <p:cNvPr id="4110" name="Cube 2"/>
            <p:cNvSpPr>
              <a:spLocks noChangeArrowheads="1"/>
            </p:cNvSpPr>
            <p:nvPr/>
          </p:nvSpPr>
          <p:spPr bwMode="auto">
            <a:xfrm>
              <a:off x="1219200" y="14478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16" name="Rounded Rectangle 15"/>
            <p:cNvSpPr/>
            <p:nvPr/>
          </p:nvSpPr>
          <p:spPr bwMode="auto">
            <a:xfrm>
              <a:off x="533400" y="3402015"/>
              <a:ext cx="4343400" cy="457725"/>
            </a:xfrm>
            <a:prstGeom prst="roundRect">
              <a:avLst/>
            </a:prstGeom>
            <a:gradFill flip="none" rotWithShape="1">
              <a:gsLst>
                <a:gs pos="0">
                  <a:schemeClr val="accent1"/>
                </a:gs>
                <a:gs pos="58000">
                  <a:srgbClr val="989AFF"/>
                </a:gs>
              </a:gsLst>
              <a:lin ang="0" scaled="1"/>
              <a:tileRect/>
            </a:gradFill>
            <a:ln w="9525" cap="flat" cmpd="sng" algn="ctr">
              <a:solidFill>
                <a:schemeClr val="tx1"/>
              </a:solidFill>
              <a:prstDash val="solid"/>
              <a:round/>
              <a:headEnd type="none" w="med" len="med"/>
              <a:tailEnd type="none" w="med" len="med"/>
            </a:ln>
            <a:effectLst/>
            <a:extLst/>
          </p:spPr>
          <p:txBody>
            <a:bodyPr anchor="ctr" anchorCtr="1"/>
            <a:lstStyle/>
            <a:p>
              <a:pPr algn="ctr">
                <a:defRPr/>
              </a:pPr>
              <a:r>
                <a:rPr lang="en-US" dirty="0">
                  <a:solidFill>
                    <a:srgbClr val="000000"/>
                  </a:solidFill>
                </a:rPr>
                <a:t>Charm++</a:t>
              </a:r>
            </a:p>
          </p:txBody>
        </p:sp>
        <p:sp>
          <p:nvSpPr>
            <p:cNvPr id="17" name="Rounded Rectangle 16"/>
            <p:cNvSpPr/>
            <p:nvPr/>
          </p:nvSpPr>
          <p:spPr bwMode="auto">
            <a:xfrm rot="5400000">
              <a:off x="3712176" y="2172279"/>
              <a:ext cx="1866940" cy="419533"/>
            </a:xfrm>
            <a:prstGeom prst="roundRect">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l" rotWithShape="0">
                <a:srgbClr val="000000">
                  <a:alpha val="43000"/>
                </a:srgbClr>
              </a:outerShdw>
            </a:effectLst>
            <a:extLst/>
          </p:spPr>
          <p:txBody>
            <a:bodyPr/>
            <a:lstStyle/>
            <a:p>
              <a:pPr algn="ctr">
                <a:defRPr/>
              </a:pPr>
              <a:r>
                <a:rPr lang="en-US" sz="2000" dirty="0">
                  <a:solidFill>
                    <a:schemeClr val="bg1"/>
                  </a:solidFill>
                </a:rPr>
                <a:t>OPENATOM</a:t>
              </a:r>
            </a:p>
          </p:txBody>
        </p:sp>
        <p:sp>
          <p:nvSpPr>
            <p:cNvPr id="4113" name="Cube 17"/>
            <p:cNvSpPr>
              <a:spLocks noChangeArrowheads="1"/>
            </p:cNvSpPr>
            <p:nvPr/>
          </p:nvSpPr>
          <p:spPr bwMode="auto">
            <a:xfrm>
              <a:off x="1219200" y="19812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4114" name="Cube 19"/>
            <p:cNvSpPr>
              <a:spLocks noChangeArrowheads="1"/>
            </p:cNvSpPr>
            <p:nvPr/>
          </p:nvSpPr>
          <p:spPr bwMode="auto">
            <a:xfrm>
              <a:off x="1219200" y="25146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4115" name="Cube 20"/>
            <p:cNvSpPr>
              <a:spLocks noChangeArrowheads="1"/>
            </p:cNvSpPr>
            <p:nvPr/>
          </p:nvSpPr>
          <p:spPr bwMode="auto">
            <a:xfrm>
              <a:off x="1752600" y="14478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4116" name="Cube 21"/>
            <p:cNvSpPr>
              <a:spLocks noChangeArrowheads="1"/>
            </p:cNvSpPr>
            <p:nvPr/>
          </p:nvSpPr>
          <p:spPr bwMode="auto">
            <a:xfrm>
              <a:off x="1752600" y="19812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4117" name="Cube 22"/>
            <p:cNvSpPr>
              <a:spLocks noChangeArrowheads="1"/>
            </p:cNvSpPr>
            <p:nvPr/>
          </p:nvSpPr>
          <p:spPr bwMode="auto">
            <a:xfrm>
              <a:off x="1752600" y="2514600"/>
              <a:ext cx="381000" cy="381000"/>
            </a:xfrm>
            <a:prstGeom prst="cube">
              <a:avLst>
                <a:gd name="adj" fmla="val 25000"/>
              </a:avLst>
            </a:prstGeom>
            <a:solidFill>
              <a:srgbClr val="0080FF"/>
            </a:solidFill>
            <a:ln w="9525">
              <a:solidFill>
                <a:schemeClr val="tx1"/>
              </a:solidFill>
              <a:round/>
              <a:headEnd/>
              <a:tailEnd/>
            </a:ln>
          </p:spPr>
          <p:txBody>
            <a:bodyPr/>
            <a:lstStyle/>
            <a:p>
              <a:pPr algn="r"/>
              <a:endParaRPr lang="en-US">
                <a:solidFill>
                  <a:srgbClr val="000000"/>
                </a:solidFill>
              </a:endParaRPr>
            </a:p>
          </p:txBody>
        </p:sp>
        <p:sp>
          <p:nvSpPr>
            <p:cNvPr id="4118" name="Cube 23"/>
            <p:cNvSpPr>
              <a:spLocks noChangeArrowheads="1"/>
            </p:cNvSpPr>
            <p:nvPr/>
          </p:nvSpPr>
          <p:spPr bwMode="auto">
            <a:xfrm>
              <a:off x="3200400" y="14478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19" name="Cube 24"/>
            <p:cNvSpPr>
              <a:spLocks noChangeArrowheads="1"/>
            </p:cNvSpPr>
            <p:nvPr/>
          </p:nvSpPr>
          <p:spPr bwMode="auto">
            <a:xfrm>
              <a:off x="3200400" y="19812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20" name="Cube 25"/>
            <p:cNvSpPr>
              <a:spLocks noChangeArrowheads="1"/>
            </p:cNvSpPr>
            <p:nvPr/>
          </p:nvSpPr>
          <p:spPr bwMode="auto">
            <a:xfrm>
              <a:off x="3200400" y="25146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21" name="Cube 26"/>
            <p:cNvSpPr>
              <a:spLocks noChangeArrowheads="1"/>
            </p:cNvSpPr>
            <p:nvPr/>
          </p:nvSpPr>
          <p:spPr bwMode="auto">
            <a:xfrm>
              <a:off x="3733800" y="14478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22" name="Cube 27"/>
            <p:cNvSpPr>
              <a:spLocks noChangeArrowheads="1"/>
            </p:cNvSpPr>
            <p:nvPr/>
          </p:nvSpPr>
          <p:spPr bwMode="auto">
            <a:xfrm>
              <a:off x="3733800" y="19812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23" name="Cube 28"/>
            <p:cNvSpPr>
              <a:spLocks noChangeArrowheads="1"/>
            </p:cNvSpPr>
            <p:nvPr/>
          </p:nvSpPr>
          <p:spPr bwMode="auto">
            <a:xfrm>
              <a:off x="3733800" y="2514600"/>
              <a:ext cx="381000" cy="381000"/>
            </a:xfrm>
            <a:prstGeom prst="cube">
              <a:avLst>
                <a:gd name="adj" fmla="val 25000"/>
              </a:avLst>
            </a:prstGeom>
            <a:solidFill>
              <a:srgbClr val="FF0000"/>
            </a:solidFill>
            <a:ln w="9525">
              <a:solidFill>
                <a:schemeClr val="tx1"/>
              </a:solidFill>
              <a:round/>
              <a:headEnd/>
              <a:tailEnd/>
            </a:ln>
          </p:spPr>
          <p:txBody>
            <a:bodyPr/>
            <a:lstStyle/>
            <a:p>
              <a:pPr algn="r"/>
              <a:endParaRPr lang="en-US">
                <a:solidFill>
                  <a:srgbClr val="000000"/>
                </a:solidFill>
              </a:endParaRPr>
            </a:p>
          </p:txBody>
        </p:sp>
        <p:sp>
          <p:nvSpPr>
            <p:cNvPr id="4124" name="Left-Right Arrow 5"/>
            <p:cNvSpPr>
              <a:spLocks noChangeArrowheads="1"/>
            </p:cNvSpPr>
            <p:nvPr/>
          </p:nvSpPr>
          <p:spPr bwMode="auto">
            <a:xfrm>
              <a:off x="2209800" y="1676400"/>
              <a:ext cx="914400" cy="457200"/>
            </a:xfrm>
            <a:prstGeom prst="leftRightArrow">
              <a:avLst>
                <a:gd name="adj1" fmla="val 50000"/>
                <a:gd name="adj2" fmla="val 50000"/>
              </a:avLst>
            </a:prstGeom>
            <a:gradFill rotWithShape="1">
              <a:gsLst>
                <a:gs pos="0">
                  <a:srgbClr val="0080FF"/>
                </a:gs>
                <a:gs pos="75000">
                  <a:srgbClr val="FF0000"/>
                </a:gs>
                <a:gs pos="100000">
                  <a:srgbClr val="FF0000"/>
                </a:gs>
              </a:gsLst>
              <a:lin ang="0" scaled="1"/>
            </a:gradFill>
            <a:ln w="9525">
              <a:solidFill>
                <a:schemeClr val="tx1"/>
              </a:solidFill>
              <a:round/>
              <a:headEnd/>
              <a:tailEnd/>
            </a:ln>
          </p:spPr>
          <p:txBody>
            <a:bodyPr/>
            <a:lstStyle/>
            <a:p>
              <a:pPr algn="r"/>
              <a:endParaRPr lang="en-US">
                <a:solidFill>
                  <a:srgbClr val="000000"/>
                </a:solidFill>
              </a:endParaRPr>
            </a:p>
          </p:txBody>
        </p:sp>
        <p:sp>
          <p:nvSpPr>
            <p:cNvPr id="4125" name="Left-Right Arrow 30"/>
            <p:cNvSpPr>
              <a:spLocks noChangeArrowheads="1"/>
            </p:cNvSpPr>
            <p:nvPr/>
          </p:nvSpPr>
          <p:spPr bwMode="auto">
            <a:xfrm>
              <a:off x="2209800" y="2286000"/>
              <a:ext cx="914400" cy="457200"/>
            </a:xfrm>
            <a:prstGeom prst="leftRightArrow">
              <a:avLst>
                <a:gd name="adj1" fmla="val 50000"/>
                <a:gd name="adj2" fmla="val 50000"/>
              </a:avLst>
            </a:prstGeom>
            <a:gradFill rotWithShape="1">
              <a:gsLst>
                <a:gs pos="0">
                  <a:srgbClr val="0080FF"/>
                </a:gs>
                <a:gs pos="75000">
                  <a:srgbClr val="FF0000"/>
                </a:gs>
                <a:gs pos="100000">
                  <a:srgbClr val="FF0000"/>
                </a:gs>
              </a:gsLst>
              <a:lin ang="0" scaled="1"/>
            </a:gradFill>
            <a:ln w="9525">
              <a:solidFill>
                <a:schemeClr val="tx1"/>
              </a:solidFill>
              <a:round/>
              <a:headEnd/>
              <a:tailEnd/>
            </a:ln>
          </p:spPr>
          <p:txBody>
            <a:bodyPr/>
            <a:lstStyle/>
            <a:p>
              <a:pPr algn="r"/>
              <a:endParaRPr lang="en-US">
                <a:solidFill>
                  <a:srgbClr val="000000"/>
                </a:solidFill>
              </a:endParaRPr>
            </a:p>
          </p:txBody>
        </p:sp>
        <p:sp>
          <p:nvSpPr>
            <p:cNvPr id="4126" name="Rectangle 3"/>
            <p:cNvSpPr txBox="1">
              <a:spLocks noChangeArrowheads="1"/>
            </p:cNvSpPr>
            <p:nvPr/>
          </p:nvSpPr>
          <p:spPr bwMode="auto">
            <a:xfrm>
              <a:off x="801684" y="2985030"/>
              <a:ext cx="3541716" cy="2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697" tIns="35697" rIns="35697" bIns="35697" anchor="ctr"/>
            <a:lstStyle>
              <a:lvl1pPr marL="222250" algn="r" eaLnBrk="0" hangingPunct="0">
                <a:defRPr sz="2400">
                  <a:solidFill>
                    <a:schemeClr val="tx1"/>
                  </a:solidFill>
                  <a:latin typeface="Times New Roman" charset="0"/>
                  <a:ea typeface="ＭＳ Ｐゴシック" charset="0"/>
                  <a:cs typeface="ＭＳ Ｐゴシック" charset="0"/>
                </a:defRPr>
              </a:lvl1pPr>
              <a:lvl2pPr marL="742950" indent="-285750" algn="r" eaLnBrk="0" hangingPunct="0">
                <a:defRPr sz="2400">
                  <a:solidFill>
                    <a:schemeClr val="tx1"/>
                  </a:solidFill>
                  <a:latin typeface="Times New Roman" charset="0"/>
                  <a:ea typeface="ＭＳ Ｐゴシック" charset="0"/>
                </a:defRPr>
              </a:lvl2pPr>
              <a:lvl3pPr marL="1143000" indent="-228600" algn="r" eaLnBrk="0" hangingPunct="0">
                <a:defRPr sz="2400">
                  <a:solidFill>
                    <a:schemeClr val="tx1"/>
                  </a:solidFill>
                  <a:latin typeface="Times New Roman" charset="0"/>
                  <a:ea typeface="ＭＳ Ｐゴシック" charset="0"/>
                </a:defRPr>
              </a:lvl3pPr>
              <a:lvl4pPr marL="1600200" indent="-228600" algn="r" eaLnBrk="0" hangingPunct="0">
                <a:defRPr sz="2400">
                  <a:solidFill>
                    <a:schemeClr val="tx1"/>
                  </a:solidFill>
                  <a:latin typeface="Times New Roman" charset="0"/>
                  <a:ea typeface="ＭＳ Ｐゴシック" charset="0"/>
                </a:defRPr>
              </a:lvl4pPr>
              <a:lvl5pPr marL="2057400" indent="-228600" algn="r" eaLnBrk="0" hangingPunct="0">
                <a:defRPr sz="2400">
                  <a:solidFill>
                    <a:schemeClr val="tx1"/>
                  </a:solidFill>
                  <a:latin typeface="Times New Roman"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ts val="3800"/>
                </a:spcBef>
                <a:buSzPct val="171000"/>
                <a:buFont typeface="Gill Sans" charset="0"/>
                <a:buNone/>
              </a:pPr>
              <a:r>
                <a:rPr lang="en-US" sz="1700" b="1" dirty="0">
                  <a:cs typeface="Times New Roman" charset="0"/>
                  <a:sym typeface="Times New Roman" charset="0"/>
                </a:rPr>
                <a:t>Parallel Electrostatic Embedding</a:t>
              </a:r>
            </a:p>
          </p:txBody>
        </p:sp>
        <p:sp>
          <p:nvSpPr>
            <p:cNvPr id="34" name="Rounded Rectangle 33"/>
            <p:cNvSpPr/>
            <p:nvPr/>
          </p:nvSpPr>
          <p:spPr bwMode="auto">
            <a:xfrm>
              <a:off x="1066454" y="3284880"/>
              <a:ext cx="3259196" cy="183811"/>
            </a:xfrm>
            <a:prstGeom prst="roundRect">
              <a:avLst/>
            </a:prstGeom>
            <a:gradFill flip="none" rotWithShape="1">
              <a:gsLst>
                <a:gs pos="0">
                  <a:schemeClr val="accent1"/>
                </a:gs>
                <a:gs pos="58000">
                  <a:srgbClr val="989AFF"/>
                </a:gs>
              </a:gsLst>
              <a:lin ang="0" scaled="1"/>
              <a:tileRect/>
            </a:gradFill>
            <a:ln w="9525" cap="flat" cmpd="sng" algn="ctr">
              <a:noFill/>
              <a:prstDash val="solid"/>
              <a:round/>
              <a:headEnd type="none" w="med" len="med"/>
              <a:tailEnd type="none" w="med" len="med"/>
            </a:ln>
            <a:effectLst/>
            <a:extLst/>
          </p:spPr>
          <p:txBody>
            <a:bodyPr/>
            <a:lstStyle/>
            <a:p>
              <a:pPr algn="ctr">
                <a:defRPr/>
              </a:pPr>
              <a:endParaRPr lang="en-US" dirty="0">
                <a:solidFill>
                  <a:srgbClr val="000000"/>
                </a:solidFill>
              </a:endParaRPr>
            </a:p>
          </p:txBody>
        </p:sp>
      </p:grpSp>
      <p:sp>
        <p:nvSpPr>
          <p:cNvPr id="37" name="Rectangle 3"/>
          <p:cNvSpPr txBox="1">
            <a:spLocks noChangeArrowheads="1"/>
          </p:cNvSpPr>
          <p:nvPr/>
        </p:nvSpPr>
        <p:spPr bwMode="auto">
          <a:xfrm>
            <a:off x="152400" y="1981200"/>
            <a:ext cx="4267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lIns="35699" tIns="35699" rIns="35699" bIns="35699" anchor="ctr"/>
          <a:lstStyle>
            <a:lvl1pPr marL="533154"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1pPr>
            <a:lvl2pPr marL="845748"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2pPr>
            <a:lvl3pPr marL="1158342"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3pPr>
            <a:lvl4pPr marL="1470937"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4pPr>
            <a:lvl5pPr marL="1783528"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5pPr>
            <a:lvl6pPr marL="2105245"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6556"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7863"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69174"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a:lstStyle>
          <a:p>
            <a:pPr marL="223115" indent="0" eaLnBrk="1" hangingPunct="1">
              <a:spcBef>
                <a:spcPts val="2672"/>
              </a:spcBef>
              <a:buFont typeface="Gill Sans" charset="0"/>
              <a:buNone/>
              <a:defRPr/>
            </a:pPr>
            <a:r>
              <a:rPr lang="en-US" b="1" dirty="0" smtClean="0">
                <a:cs typeface="Times New Roman" charset="0"/>
                <a:sym typeface="Times New Roman" charset="0"/>
              </a:rPr>
              <a:t>Permits 1000+ atom QM regions</a:t>
            </a:r>
          </a:p>
        </p:txBody>
      </p:sp>
      <p:sp>
        <p:nvSpPr>
          <p:cNvPr id="35" name="Rectangle 3"/>
          <p:cNvSpPr txBox="1">
            <a:spLocks noChangeArrowheads="1"/>
          </p:cNvSpPr>
          <p:nvPr/>
        </p:nvSpPr>
        <p:spPr bwMode="auto">
          <a:xfrm>
            <a:off x="76200" y="2667000"/>
            <a:ext cx="493929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lIns="35699" tIns="35699" rIns="35699" bIns="35699" anchor="ctr"/>
          <a:lstStyle>
            <a:lvl1pPr marL="533154"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1pPr>
            <a:lvl2pPr marL="845748"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2pPr>
            <a:lvl3pPr marL="1158342"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3pPr>
            <a:lvl4pPr marL="1470937"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4pPr>
            <a:lvl5pPr marL="1783528" indent="-345916" algn="l" rtl="0" eaLnBrk="0" fontAlgn="base" hangingPunct="0">
              <a:spcBef>
                <a:spcPts val="2675"/>
              </a:spcBef>
              <a:spcAft>
                <a:spcPct val="0"/>
              </a:spcAft>
              <a:buSzPct val="171000"/>
              <a:buFont typeface="Gill Sans" charset="0"/>
              <a:buChar char="•"/>
              <a:defRPr sz="2200">
                <a:solidFill>
                  <a:schemeClr val="tx1"/>
                </a:solidFill>
                <a:latin typeface="+mn-lt"/>
                <a:ea typeface="+mn-ea"/>
                <a:cs typeface="+mn-cs"/>
                <a:sym typeface="Gill Sans" charset="0"/>
              </a:defRPr>
            </a:lvl5pPr>
            <a:lvl6pPr marL="2105245"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6pPr>
            <a:lvl7pPr marL="2426556"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7pPr>
            <a:lvl8pPr marL="2747863"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8pPr>
            <a:lvl9pPr marL="3069174" indent="-346968" algn="l" rtl="0" fontAlgn="base">
              <a:spcBef>
                <a:spcPts val="2672"/>
              </a:spcBef>
              <a:spcAft>
                <a:spcPct val="0"/>
              </a:spcAft>
              <a:buSzPct val="171000"/>
              <a:buFont typeface="Gill Sans" charset="0"/>
              <a:buChar char="•"/>
              <a:defRPr sz="2200">
                <a:solidFill>
                  <a:schemeClr val="tx1"/>
                </a:solidFill>
                <a:latin typeface="+mn-lt"/>
                <a:ea typeface="+mn-ea"/>
                <a:cs typeface="+mn-cs"/>
                <a:sym typeface="Gill Sans" charset="0"/>
              </a:defRPr>
            </a:lvl9pPr>
          </a:lstStyle>
          <a:p>
            <a:pPr marL="223115" indent="0" eaLnBrk="1" hangingPunct="1">
              <a:spcBef>
                <a:spcPts val="2672"/>
              </a:spcBef>
              <a:buFont typeface="Gill Sans" charset="0"/>
              <a:buNone/>
              <a:defRPr/>
            </a:pPr>
            <a:r>
              <a:rPr lang="en-US" dirty="0" smtClean="0">
                <a:cs typeface="Times New Roman" charset="0"/>
                <a:sym typeface="Times New Roman" charset="0"/>
              </a:rPr>
              <a:t>Synchronous load-balancing of QM and MD maximizes processor utilization</a:t>
            </a:r>
          </a:p>
        </p:txBody>
      </p:sp>
      <p:sp>
        <p:nvSpPr>
          <p:cNvPr id="6" name="TextBox 5"/>
          <p:cNvSpPr txBox="1"/>
          <p:nvPr/>
        </p:nvSpPr>
        <p:spPr>
          <a:xfrm>
            <a:off x="27709" y="5867400"/>
            <a:ext cx="4629868" cy="400110"/>
          </a:xfrm>
          <a:prstGeom prst="rect">
            <a:avLst/>
          </a:prstGeom>
          <a:noFill/>
        </p:spPr>
        <p:txBody>
          <a:bodyPr wrap="none" rtlCol="0">
            <a:spAutoFit/>
          </a:bodyPr>
          <a:lstStyle/>
          <a:p>
            <a:r>
              <a:rPr lang="en-US" sz="2000" i="1" dirty="0" smtClean="0"/>
              <a:t>Method combining </a:t>
            </a:r>
            <a:r>
              <a:rPr lang="en-US" sz="2000" i="1" dirty="0" err="1" smtClean="0"/>
              <a:t>OpenAtom</a:t>
            </a:r>
            <a:r>
              <a:rPr lang="en-US" sz="2000" i="1" dirty="0" smtClean="0"/>
              <a:t> and NAMD</a:t>
            </a:r>
            <a:endParaRPr lang="en-US" sz="2000" i="1" dirty="0"/>
          </a:p>
        </p:txBody>
      </p:sp>
      <p:sp>
        <p:nvSpPr>
          <p:cNvPr id="42" name="Rectangle 6"/>
          <p:cNvSpPr>
            <a:spLocks/>
          </p:cNvSpPr>
          <p:nvPr/>
        </p:nvSpPr>
        <p:spPr bwMode="auto">
          <a:xfrm>
            <a:off x="5715000" y="2200870"/>
            <a:ext cx="3027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000" b="1" dirty="0" smtClean="0">
                <a:solidFill>
                  <a:srgbClr val="000000"/>
                </a:solidFill>
                <a:sym typeface="Times New Roman" charset="0"/>
              </a:rPr>
              <a:t>Parallel Car-</a:t>
            </a:r>
            <a:r>
              <a:rPr lang="en-US" sz="2000" b="1" dirty="0" err="1" smtClean="0">
                <a:solidFill>
                  <a:srgbClr val="000000"/>
                </a:solidFill>
                <a:sym typeface="Times New Roman" charset="0"/>
              </a:rPr>
              <a:t>Parrinello</a:t>
            </a:r>
            <a:r>
              <a:rPr lang="en-US" sz="2000" b="1" dirty="0" smtClean="0">
                <a:solidFill>
                  <a:srgbClr val="000000"/>
                </a:solidFill>
                <a:sym typeface="Times New Roman" charset="0"/>
              </a:rPr>
              <a:t> MD</a:t>
            </a:r>
          </a:p>
          <a:p>
            <a:pPr algn="ctr"/>
            <a:r>
              <a:rPr lang="en-US" sz="2000" dirty="0" smtClean="0">
                <a:solidFill>
                  <a:srgbClr val="000000"/>
                </a:solidFill>
                <a:sym typeface="Times New Roman" charset="0"/>
              </a:rPr>
              <a:t>DOE and NSF Funded 10 </a:t>
            </a:r>
            <a:r>
              <a:rPr lang="en-US" sz="2000" dirty="0" err="1" smtClean="0">
                <a:solidFill>
                  <a:srgbClr val="000000"/>
                </a:solidFill>
                <a:sym typeface="Times New Roman" charset="0"/>
              </a:rPr>
              <a:t>yrs</a:t>
            </a:r>
            <a:endParaRPr lang="en-US" sz="2000" dirty="0" smtClean="0">
              <a:solidFill>
                <a:srgbClr val="000000"/>
              </a:solidFill>
              <a:sym typeface="Times New Roman" charset="0"/>
            </a:endParaRPr>
          </a:p>
          <a:p>
            <a:pPr algn="ctr"/>
            <a:r>
              <a:rPr lang="en-US" sz="2000" dirty="0" err="1" smtClean="0">
                <a:solidFill>
                  <a:srgbClr val="000000"/>
                </a:solidFill>
                <a:sym typeface="Times New Roman" charset="0"/>
              </a:rPr>
              <a:t>Martyna</a:t>
            </a:r>
            <a:r>
              <a:rPr lang="en-US" sz="2000" dirty="0" smtClean="0">
                <a:solidFill>
                  <a:srgbClr val="000000"/>
                </a:solidFill>
                <a:sym typeface="Times New Roman" charset="0"/>
              </a:rPr>
              <a:t>/Kale Collaboration</a:t>
            </a:r>
          </a:p>
        </p:txBody>
      </p:sp>
      <p:pic>
        <p:nvPicPr>
          <p:cNvPr id="43" name="Picture 42" descr="qmmmSca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5163" y="3330392"/>
            <a:ext cx="3970237" cy="2613208"/>
          </a:xfrm>
          <a:prstGeom prst="rect">
            <a:avLst/>
          </a:prstGeom>
        </p:spPr>
      </p:pic>
      <p:sp>
        <p:nvSpPr>
          <p:cNvPr id="44" name="Rectangle 6"/>
          <p:cNvSpPr>
            <a:spLocks/>
          </p:cNvSpPr>
          <p:nvPr/>
        </p:nvSpPr>
        <p:spPr bwMode="auto">
          <a:xfrm>
            <a:off x="5799256" y="3426023"/>
            <a:ext cx="1211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000" b="1" dirty="0" err="1" smtClean="0">
                <a:solidFill>
                  <a:srgbClr val="000000"/>
                </a:solidFill>
                <a:sym typeface="Times New Roman" charset="0"/>
              </a:rPr>
              <a:t>OpenAtom</a:t>
            </a:r>
            <a:endParaRPr lang="en-US" sz="2000" b="1" dirty="0" smtClean="0">
              <a:solidFill>
                <a:srgbClr val="000000"/>
              </a:solidFill>
              <a:sym typeface="Times New Roman" charset="0"/>
            </a:endParaRPr>
          </a:p>
        </p:txBody>
      </p:sp>
      <p:sp>
        <p:nvSpPr>
          <p:cNvPr id="45" name="Right Arrow 44"/>
          <p:cNvSpPr/>
          <p:nvPr/>
        </p:nvSpPr>
        <p:spPr bwMode="auto">
          <a:xfrm rot="1769255">
            <a:off x="6684870" y="4210551"/>
            <a:ext cx="2057400" cy="457200"/>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000000"/>
                </a:solidFill>
              </a:rPr>
              <a:t>Faster</a:t>
            </a:r>
            <a:endParaRPr kumimoji="0" lang="en-US" sz="1400" b="1" i="0" u="none" strike="noStrike" cap="none" normalizeH="0" baseline="0" dirty="0">
              <a:ln>
                <a:noFill/>
              </a:ln>
              <a:solidFill>
                <a:srgbClr val="000000"/>
              </a:solidFill>
              <a:effectLst/>
            </a:endParaRPr>
          </a:p>
        </p:txBody>
      </p:sp>
      <p:sp>
        <p:nvSpPr>
          <p:cNvPr id="36" name="TextBox 35"/>
          <p:cNvSpPr txBox="1"/>
          <p:nvPr/>
        </p:nvSpPr>
        <p:spPr>
          <a:xfrm rot="16200000">
            <a:off x="3956566" y="4364621"/>
            <a:ext cx="2209800" cy="338554"/>
          </a:xfrm>
          <a:prstGeom prst="rect">
            <a:avLst/>
          </a:prstGeom>
          <a:solidFill>
            <a:schemeClr val="bg1"/>
          </a:solidFill>
        </p:spPr>
        <p:txBody>
          <a:bodyPr wrap="square" rtlCol="0">
            <a:spAutoFit/>
          </a:bodyPr>
          <a:lstStyle/>
          <a:p>
            <a:pPr algn="ctr"/>
            <a:r>
              <a:rPr lang="en-US" sz="1600" dirty="0" err="1" smtClean="0"/>
              <a:t>Timestep</a:t>
            </a:r>
            <a:r>
              <a:rPr lang="en-US" sz="1600" dirty="0" smtClean="0"/>
              <a:t> (sec/step)</a:t>
            </a:r>
            <a:endParaRPr lang="en-US" sz="1600" dirty="0"/>
          </a:p>
        </p:txBody>
      </p:sp>
      <p:sp>
        <p:nvSpPr>
          <p:cNvPr id="38" name="TextBox 37"/>
          <p:cNvSpPr txBox="1"/>
          <p:nvPr/>
        </p:nvSpPr>
        <p:spPr>
          <a:xfrm>
            <a:off x="6019800" y="5802868"/>
            <a:ext cx="2209800" cy="338554"/>
          </a:xfrm>
          <a:prstGeom prst="rect">
            <a:avLst/>
          </a:prstGeom>
          <a:solidFill>
            <a:schemeClr val="bg1"/>
          </a:solidFill>
        </p:spPr>
        <p:txBody>
          <a:bodyPr wrap="square" rtlCol="0">
            <a:spAutoFit/>
          </a:bodyPr>
          <a:lstStyle/>
          <a:p>
            <a:pPr algn="ctr"/>
            <a:r>
              <a:rPr lang="en-US" sz="1600" dirty="0" smtClean="0"/>
              <a:t># Cores</a:t>
            </a:r>
            <a:endParaRPr lang="en-US" sz="1600" dirty="0"/>
          </a:p>
        </p:txBody>
      </p:sp>
      <p:sp>
        <p:nvSpPr>
          <p:cNvPr id="3" name="Rectangle 2"/>
          <p:cNvSpPr/>
          <p:nvPr/>
        </p:nvSpPr>
        <p:spPr bwMode="auto">
          <a:xfrm>
            <a:off x="7458093" y="3333704"/>
            <a:ext cx="1371582" cy="152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39" name="TextBox 38"/>
          <p:cNvSpPr txBox="1"/>
          <p:nvPr/>
        </p:nvSpPr>
        <p:spPr>
          <a:xfrm>
            <a:off x="7581804" y="3408366"/>
            <a:ext cx="828843" cy="466794"/>
          </a:xfrm>
          <a:prstGeom prst="rect">
            <a:avLst/>
          </a:prstGeom>
          <a:solidFill>
            <a:schemeClr val="bg1"/>
          </a:solidFill>
        </p:spPr>
        <p:txBody>
          <a:bodyPr wrap="square" rtlCol="0">
            <a:spAutoFit/>
          </a:bodyPr>
          <a:lstStyle/>
          <a:p>
            <a:pPr>
              <a:lnSpc>
                <a:spcPct val="80000"/>
              </a:lnSpc>
            </a:pPr>
            <a:r>
              <a:rPr lang="en-US" sz="1000" b="1" dirty="0" smtClean="0"/>
              <a:t>BG/L</a:t>
            </a:r>
          </a:p>
          <a:p>
            <a:pPr>
              <a:lnSpc>
                <a:spcPct val="80000"/>
              </a:lnSpc>
            </a:pPr>
            <a:r>
              <a:rPr lang="en-US" sz="1000" b="1" dirty="0" smtClean="0"/>
              <a:t>BG/P</a:t>
            </a:r>
          </a:p>
          <a:p>
            <a:pPr>
              <a:lnSpc>
                <a:spcPct val="80000"/>
              </a:lnSpc>
            </a:pPr>
            <a:r>
              <a:rPr lang="en-US" sz="1000" b="1" dirty="0" smtClean="0"/>
              <a:t>Cray XT3</a:t>
            </a:r>
            <a:endParaRPr lang="en-US" sz="1000" b="1" dirty="0"/>
          </a:p>
        </p:txBody>
      </p:sp>
      <p:sp>
        <p:nvSpPr>
          <p:cNvPr id="40" name="Rectangle 39"/>
          <p:cNvSpPr/>
          <p:nvPr/>
        </p:nvSpPr>
        <p:spPr bwMode="auto">
          <a:xfrm rot="5400000">
            <a:off x="8580965" y="3531661"/>
            <a:ext cx="516470" cy="152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Tree>
    <p:extLst>
      <p:ext uri="{BB962C8B-B14F-4D97-AF65-F5344CB8AC3E}">
        <p14:creationId xmlns:p14="http://schemas.microsoft.com/office/powerpoint/2010/main" val="17848841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85800" y="76200"/>
            <a:ext cx="7772400" cy="1143000"/>
          </a:xfrm>
        </p:spPr>
        <p:txBody>
          <a:bodyPr/>
          <a:lstStyle/>
          <a:p>
            <a:r>
              <a:rPr lang="en-US" dirty="0" smtClean="0">
                <a:ea typeface="ＭＳ Ｐゴシック" charset="-128"/>
              </a:rPr>
              <a:t>NAMD impact is broad and deep</a:t>
            </a:r>
          </a:p>
        </p:txBody>
      </p:sp>
      <p:sp>
        <p:nvSpPr>
          <p:cNvPr id="12290" name="Rectangle 3"/>
          <p:cNvSpPr>
            <a:spLocks noGrp="1" noChangeArrowheads="1"/>
          </p:cNvSpPr>
          <p:nvPr>
            <p:ph type="body" idx="1"/>
          </p:nvPr>
        </p:nvSpPr>
        <p:spPr>
          <a:xfrm>
            <a:off x="685800" y="1295400"/>
            <a:ext cx="7772400" cy="4114800"/>
          </a:xfrm>
        </p:spPr>
        <p:txBody>
          <a:bodyPr/>
          <a:lstStyle/>
          <a:p>
            <a:pPr>
              <a:lnSpc>
                <a:spcPct val="90000"/>
              </a:lnSpc>
            </a:pPr>
            <a:r>
              <a:rPr lang="en-US" sz="2800" dirty="0" smtClean="0">
                <a:latin typeface="Times New Roman"/>
                <a:ea typeface="ＭＳ Ｐゴシック" charset="-128"/>
                <a:cs typeface="Times New Roman"/>
              </a:rPr>
              <a:t>Comprehensive, industrial-quality software</a:t>
            </a:r>
          </a:p>
          <a:p>
            <a:pPr lvl="1">
              <a:lnSpc>
                <a:spcPct val="90000"/>
              </a:lnSpc>
            </a:pPr>
            <a:r>
              <a:rPr lang="en-US" sz="2000" dirty="0" smtClean="0">
                <a:latin typeface="Times New Roman"/>
                <a:ea typeface="ＭＳ Ｐゴシック" charset="-128"/>
                <a:cs typeface="Times New Roman"/>
              </a:rPr>
              <a:t>Integrated with VMD for simulation setup and analysis</a:t>
            </a:r>
          </a:p>
          <a:p>
            <a:pPr lvl="1">
              <a:lnSpc>
                <a:spcPct val="90000"/>
              </a:lnSpc>
            </a:pPr>
            <a:r>
              <a:rPr lang="en-US" sz="2000" dirty="0" smtClean="0">
                <a:latin typeface="Times New Roman"/>
                <a:ea typeface="ＭＳ Ｐゴシック" charset="-128"/>
                <a:cs typeface="Times New Roman"/>
              </a:rPr>
              <a:t>Portable extensibility through </a:t>
            </a:r>
            <a:r>
              <a:rPr lang="en-US" sz="2000" dirty="0" err="1" smtClean="0">
                <a:latin typeface="Times New Roman"/>
                <a:ea typeface="ＭＳ Ｐゴシック" charset="-128"/>
                <a:cs typeface="Times New Roman"/>
              </a:rPr>
              <a:t>Tcl</a:t>
            </a:r>
            <a:r>
              <a:rPr lang="en-US" sz="2000" dirty="0" smtClean="0">
                <a:latin typeface="Times New Roman"/>
                <a:ea typeface="ＭＳ Ｐゴシック" charset="-128"/>
                <a:cs typeface="Times New Roman"/>
              </a:rPr>
              <a:t> scripts (also used in VMD)</a:t>
            </a:r>
          </a:p>
          <a:p>
            <a:pPr lvl="1">
              <a:lnSpc>
                <a:spcPct val="90000"/>
              </a:lnSpc>
            </a:pPr>
            <a:r>
              <a:rPr lang="en-US" sz="2000" dirty="0" smtClean="0">
                <a:latin typeface="Times New Roman"/>
                <a:ea typeface="ＭＳ Ｐゴシック" charset="-128"/>
                <a:cs typeface="Times New Roman"/>
              </a:rPr>
              <a:t>Consistent user experience from laptop to supercomputer</a:t>
            </a:r>
          </a:p>
          <a:p>
            <a:pPr>
              <a:lnSpc>
                <a:spcPct val="90000"/>
              </a:lnSpc>
            </a:pPr>
            <a:r>
              <a:rPr lang="en-US" sz="2800" dirty="0" smtClean="0">
                <a:latin typeface="Times New Roman"/>
                <a:ea typeface="ＭＳ Ｐゴシック" charset="-128"/>
                <a:cs typeface="Times New Roman"/>
              </a:rPr>
              <a:t>Large user base – 51,000 users</a:t>
            </a:r>
          </a:p>
          <a:p>
            <a:pPr lvl="1">
              <a:lnSpc>
                <a:spcPct val="90000"/>
              </a:lnSpc>
            </a:pPr>
            <a:r>
              <a:rPr lang="en-US" sz="2000" dirty="0" smtClean="0">
                <a:latin typeface="Times New Roman"/>
                <a:ea typeface="ＭＳ Ｐゴシック" charset="-128"/>
                <a:cs typeface="Times New Roman"/>
              </a:rPr>
              <a:t>9,100 (18%) are NIH-funded; many in other countries</a:t>
            </a:r>
          </a:p>
          <a:p>
            <a:pPr lvl="1">
              <a:lnSpc>
                <a:spcPct val="90000"/>
              </a:lnSpc>
            </a:pPr>
            <a:r>
              <a:rPr lang="en-US" sz="2000" dirty="0" smtClean="0">
                <a:latin typeface="Times New Roman"/>
                <a:ea typeface="ＭＳ Ｐゴシック" charset="-128"/>
                <a:cs typeface="Times New Roman"/>
              </a:rPr>
              <a:t>14,100 have downloaded more than one version</a:t>
            </a:r>
          </a:p>
          <a:p>
            <a:pPr>
              <a:lnSpc>
                <a:spcPct val="90000"/>
              </a:lnSpc>
            </a:pPr>
            <a:r>
              <a:rPr lang="en-US" sz="2800" dirty="0" smtClean="0">
                <a:latin typeface="Times New Roman"/>
                <a:ea typeface="ＭＳ Ｐゴシック" charset="-128"/>
                <a:cs typeface="Times New Roman"/>
              </a:rPr>
              <a:t>Leading-edge simulations</a:t>
            </a:r>
          </a:p>
          <a:p>
            <a:pPr lvl="1">
              <a:lnSpc>
                <a:spcPct val="90000"/>
              </a:lnSpc>
            </a:pPr>
            <a:r>
              <a:rPr lang="ja-JP" altLang="en-US" sz="2000" dirty="0" smtClean="0">
                <a:latin typeface="Times New Roman"/>
                <a:ea typeface="ＭＳ Ｐゴシック" charset="-128"/>
                <a:cs typeface="Times New Roman"/>
              </a:rPr>
              <a:t>“</a:t>
            </a:r>
            <a:r>
              <a:rPr lang="en-US" altLang="ja-JP" sz="2000" dirty="0" smtClean="0">
                <a:latin typeface="Times New Roman"/>
                <a:ea typeface="ＭＳ Ｐゴシック" charset="-128"/>
                <a:cs typeface="Times New Roman"/>
              </a:rPr>
              <a:t>most-used software</a:t>
            </a:r>
            <a:r>
              <a:rPr lang="ja-JP" altLang="en-US" sz="2000" dirty="0" smtClean="0">
                <a:latin typeface="Times New Roman"/>
                <a:ea typeface="ＭＳ Ｐゴシック" charset="-128"/>
                <a:cs typeface="Times New Roman"/>
              </a:rPr>
              <a:t>”</a:t>
            </a:r>
            <a:r>
              <a:rPr lang="en-US" altLang="ja-JP" sz="2000" dirty="0" smtClean="0">
                <a:latin typeface="Times New Roman"/>
                <a:ea typeface="ＭＳ Ｐゴシック" charset="-128"/>
                <a:cs typeface="Times New Roman"/>
              </a:rPr>
              <a:t> on NICS Cray XT5 (largest NSF machine)</a:t>
            </a:r>
          </a:p>
          <a:p>
            <a:pPr lvl="1">
              <a:lnSpc>
                <a:spcPct val="90000"/>
              </a:lnSpc>
            </a:pPr>
            <a:r>
              <a:rPr lang="ja-JP" altLang="en-US" sz="2000" dirty="0" smtClean="0">
                <a:latin typeface="Times New Roman"/>
                <a:ea typeface="ＭＳ Ｐゴシック" charset="-128"/>
                <a:cs typeface="Times New Roman"/>
              </a:rPr>
              <a:t>“</a:t>
            </a:r>
            <a:r>
              <a:rPr lang="en-US" altLang="ja-JP" sz="2000" dirty="0" smtClean="0">
                <a:latin typeface="Times New Roman"/>
                <a:ea typeface="ＭＳ Ｐゴシック" charset="-128"/>
                <a:cs typeface="Times New Roman"/>
              </a:rPr>
              <a:t>by far the most used MD package</a:t>
            </a:r>
            <a:r>
              <a:rPr lang="ja-JP" altLang="en-US" sz="2000" dirty="0" smtClean="0">
                <a:latin typeface="Times New Roman"/>
                <a:ea typeface="ＭＳ Ｐゴシック" charset="-128"/>
                <a:cs typeface="Times New Roman"/>
              </a:rPr>
              <a:t>”</a:t>
            </a:r>
            <a:r>
              <a:rPr lang="en-US" altLang="ja-JP" sz="2000" dirty="0" smtClean="0">
                <a:latin typeface="Times New Roman"/>
                <a:ea typeface="ＭＳ Ｐゴシック" charset="-128"/>
                <a:cs typeface="Times New Roman"/>
              </a:rPr>
              <a:t> at TACC (2</a:t>
            </a:r>
            <a:r>
              <a:rPr lang="en-US" altLang="ja-JP" sz="2000" baseline="30000" dirty="0" smtClean="0">
                <a:latin typeface="Times New Roman"/>
                <a:ea typeface="ＭＳ Ｐゴシック" charset="-128"/>
                <a:cs typeface="Times New Roman"/>
              </a:rPr>
              <a:t>nd</a:t>
            </a:r>
            <a:r>
              <a:rPr lang="en-US" altLang="ja-JP" sz="2000" dirty="0" smtClean="0">
                <a:latin typeface="Times New Roman"/>
                <a:ea typeface="ＭＳ Ｐゴシック" charset="-128"/>
                <a:cs typeface="Times New Roman"/>
              </a:rPr>
              <a:t> and 3</a:t>
            </a:r>
            <a:r>
              <a:rPr lang="en-US" altLang="ja-JP" sz="2000" baseline="30000" dirty="0" smtClean="0">
                <a:latin typeface="Times New Roman"/>
                <a:ea typeface="ＭＳ Ｐゴシック" charset="-128"/>
                <a:cs typeface="Times New Roman"/>
              </a:rPr>
              <a:t>rd</a:t>
            </a:r>
            <a:r>
              <a:rPr lang="en-US" altLang="ja-JP" sz="2000" dirty="0" smtClean="0">
                <a:latin typeface="Times New Roman"/>
                <a:ea typeface="ＭＳ Ｐゴシック" charset="-128"/>
                <a:cs typeface="Times New Roman"/>
              </a:rPr>
              <a:t> largest)</a:t>
            </a:r>
          </a:p>
          <a:p>
            <a:pPr lvl="1">
              <a:lnSpc>
                <a:spcPct val="90000"/>
              </a:lnSpc>
            </a:pPr>
            <a:r>
              <a:rPr lang="en-US" sz="2000" dirty="0" smtClean="0">
                <a:latin typeface="Times New Roman"/>
                <a:ea typeface="ＭＳ Ｐゴシック" charset="-128"/>
                <a:cs typeface="Times New Roman"/>
              </a:rPr>
              <a:t>NCSA Blue Waters early science projects and acceptance test</a:t>
            </a:r>
          </a:p>
          <a:p>
            <a:pPr lvl="1">
              <a:lnSpc>
                <a:spcPct val="90000"/>
              </a:lnSpc>
            </a:pPr>
            <a:r>
              <a:rPr lang="en-US" sz="2000" dirty="0" smtClean="0">
                <a:latin typeface="Times New Roman"/>
                <a:ea typeface="ＭＳ Ｐゴシック" charset="-128"/>
                <a:cs typeface="Times New Roman"/>
              </a:rPr>
              <a:t>Argonne Blue Gene/Q early science project</a:t>
            </a:r>
          </a:p>
        </p:txBody>
      </p:sp>
    </p:spTree>
    <p:extLst>
      <p:ext uri="{BB962C8B-B14F-4D97-AF65-F5344CB8AC3E}">
        <p14:creationId xmlns:p14="http://schemas.microsoft.com/office/powerpoint/2010/main" val="1223726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th_from_pdf.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4766" y="959876"/>
            <a:ext cx="1773034" cy="2754534"/>
          </a:xfrm>
          <a:prstGeom prst="rect">
            <a:avLst/>
          </a:prstGeom>
        </p:spPr>
      </p:pic>
      <p:pic>
        <p:nvPicPr>
          <p:cNvPr id="2" name="Picture 1" descr="corrigen.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213" y="990600"/>
            <a:ext cx="1704587" cy="2438400"/>
          </a:xfrm>
          <a:prstGeom prst="rect">
            <a:avLst/>
          </a:prstGeom>
        </p:spPr>
      </p:pic>
      <p:sp>
        <p:nvSpPr>
          <p:cNvPr id="4" name="Rectangle 3"/>
          <p:cNvSpPr/>
          <p:nvPr/>
        </p:nvSpPr>
        <p:spPr bwMode="auto">
          <a:xfrm>
            <a:off x="0" y="6019800"/>
            <a:ext cx="9144000" cy="750094"/>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64291" tIns="32146" rIns="64291" bIns="32146" numCol="1" spcCol="0" rtlCol="0" anchor="t" anchorCtr="0" compatLnSpc="1">
            <a:prstTxWarp prst="textNoShape">
              <a:avLst/>
            </a:prstTxWarp>
          </a:bodyPr>
          <a:lstStyle/>
          <a:p>
            <a:pPr algn="ctr" defTabSz="642915"/>
            <a:endParaRPr lang="en-US" sz="4100">
              <a:solidFill>
                <a:srgbClr val="000000"/>
              </a:solidFill>
              <a:latin typeface="Gill Sans" charset="0"/>
              <a:ea typeface="ヒラギノ角ゴ ProN W3" charset="0"/>
              <a:cs typeface="ヒラギノ角ゴ ProN W3" charset="0"/>
              <a:sym typeface="Gill Sans" charset="0"/>
            </a:endParaRPr>
          </a:p>
        </p:txBody>
      </p:sp>
      <p:sp>
        <p:nvSpPr>
          <p:cNvPr id="5124" name="Rectangle 4"/>
          <p:cNvSpPr>
            <a:spLocks noGrp="1" noChangeArrowheads="1"/>
          </p:cNvSpPr>
          <p:nvPr>
            <p:ph type="title"/>
          </p:nvPr>
        </p:nvSpPr>
        <p:spPr>
          <a:xfrm>
            <a:off x="267891" y="-223242"/>
            <a:ext cx="8608219" cy="1143000"/>
          </a:xfrm>
        </p:spPr>
        <p:txBody>
          <a:bodyPr/>
          <a:lstStyle/>
          <a:p>
            <a:pPr eaLnBrk="1" hangingPunct="1">
              <a:defRPr/>
            </a:pPr>
            <a:r>
              <a:rPr lang="en-US" sz="3400" dirty="0" smtClean="0"/>
              <a:t>Outside researchers choose NAMD and succeed</a:t>
            </a:r>
            <a:endParaRPr lang="en-US" sz="3400" dirty="0"/>
          </a:p>
        </p:txBody>
      </p:sp>
      <p:sp>
        <p:nvSpPr>
          <p:cNvPr id="5127" name="Rectangle 13"/>
          <p:cNvSpPr>
            <a:spLocks/>
          </p:cNvSpPr>
          <p:nvPr/>
        </p:nvSpPr>
        <p:spPr bwMode="auto">
          <a:xfrm>
            <a:off x="152400" y="750094"/>
            <a:ext cx="2035969"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300" dirty="0" err="1">
                <a:sym typeface="Times New Roman" charset="0"/>
              </a:rPr>
              <a:t>Corringer</a:t>
            </a:r>
            <a:r>
              <a:rPr lang="en-US" sz="1300" dirty="0">
                <a:sym typeface="Times New Roman" charset="0"/>
              </a:rPr>
              <a:t>, et al., </a:t>
            </a:r>
            <a:r>
              <a:rPr lang="en-US" sz="1300" i="1" dirty="0">
                <a:sym typeface="Times New Roman" charset="0"/>
              </a:rPr>
              <a:t>Nature</a:t>
            </a:r>
            <a:r>
              <a:rPr lang="en-US" sz="1300" dirty="0">
                <a:sym typeface="Times New Roman" charset="0"/>
              </a:rPr>
              <a:t>, 2011</a:t>
            </a:r>
          </a:p>
        </p:txBody>
      </p:sp>
      <p:sp>
        <p:nvSpPr>
          <p:cNvPr id="5129" name="Rectangle 10"/>
          <p:cNvSpPr>
            <a:spLocks/>
          </p:cNvSpPr>
          <p:nvPr/>
        </p:nvSpPr>
        <p:spPr bwMode="auto">
          <a:xfrm>
            <a:off x="165199" y="3964781"/>
            <a:ext cx="8902601" cy="2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p>
            <a:pPr marL="241093" indent="-241093" algn="l">
              <a:buSzPct val="100000"/>
              <a:buFont typeface="Arial" charset="0"/>
              <a:buChar char="•"/>
            </a:pPr>
            <a:r>
              <a:rPr lang="en-US" sz="1300" b="1" dirty="0">
                <a:sym typeface="Times New Roman" charset="0"/>
              </a:rPr>
              <a:t>M. </a:t>
            </a:r>
            <a:r>
              <a:rPr lang="en-US" sz="1300" b="1" dirty="0" err="1">
                <a:sym typeface="Times New Roman" charset="0"/>
              </a:rPr>
              <a:t>Koeksal</a:t>
            </a:r>
            <a:r>
              <a:rPr lang="en-US" sz="1300" b="1" dirty="0">
                <a:sym typeface="Times New Roman" charset="0"/>
              </a:rPr>
              <a:t>, et al.,</a:t>
            </a:r>
            <a:r>
              <a:rPr lang="en-US" sz="1300" dirty="0">
                <a:sym typeface="Times New Roman" charset="0"/>
              </a:rPr>
              <a:t> </a:t>
            </a:r>
            <a:r>
              <a:rPr lang="en-US" sz="1300" i="1" dirty="0" err="1">
                <a:sym typeface="Times New Roman" charset="0"/>
              </a:rPr>
              <a:t>Taxadiene</a:t>
            </a:r>
            <a:r>
              <a:rPr lang="en-US" sz="1300" i="1" dirty="0">
                <a:sym typeface="Times New Roman" charset="0"/>
              </a:rPr>
              <a:t> synthase structure and evolution of modular architecture in </a:t>
            </a:r>
            <a:r>
              <a:rPr lang="en-US" sz="1300" i="1" dirty="0" err="1">
                <a:sym typeface="Times New Roman" charset="0"/>
              </a:rPr>
              <a:t>terpene</a:t>
            </a:r>
            <a:r>
              <a:rPr lang="en-US" sz="1300" i="1" dirty="0">
                <a:sym typeface="Times New Roman" charset="0"/>
              </a:rPr>
              <a:t> biosynthesis</a:t>
            </a:r>
            <a:r>
              <a:rPr lang="en-US" sz="1300" dirty="0">
                <a:sym typeface="Times New Roman" charset="0"/>
              </a:rPr>
              <a:t>. (2011)</a:t>
            </a:r>
          </a:p>
          <a:p>
            <a:pPr marL="241093" indent="-241093" algn="l">
              <a:buSzPct val="100000"/>
              <a:buFont typeface="Arial" charset="0"/>
              <a:buChar char="•"/>
            </a:pPr>
            <a:r>
              <a:rPr lang="en-US" sz="1300" b="1" dirty="0">
                <a:sym typeface="Times New Roman" charset="0"/>
              </a:rPr>
              <a:t>C.-C. Su, et al.</a:t>
            </a:r>
            <a:r>
              <a:rPr lang="en-US" sz="1300" dirty="0">
                <a:sym typeface="Times New Roman" charset="0"/>
              </a:rPr>
              <a:t>, </a:t>
            </a:r>
            <a:r>
              <a:rPr lang="en-US" sz="1300" i="1" dirty="0">
                <a:sym typeface="Times New Roman" charset="0"/>
              </a:rPr>
              <a:t>Crystal structure of the </a:t>
            </a:r>
            <a:r>
              <a:rPr lang="en-US" sz="1300" i="1" dirty="0" err="1">
                <a:sym typeface="Times New Roman" charset="0"/>
              </a:rPr>
              <a:t>CusBA</a:t>
            </a:r>
            <a:r>
              <a:rPr lang="en-US" sz="1300" i="1" dirty="0">
                <a:sym typeface="Times New Roman" charset="0"/>
              </a:rPr>
              <a:t> heavy-metal efflux complex of Escherichia coli.</a:t>
            </a:r>
            <a:r>
              <a:rPr lang="en-US" sz="1300" dirty="0">
                <a:sym typeface="Times New Roman" charset="0"/>
              </a:rPr>
              <a:t> (2011)</a:t>
            </a:r>
          </a:p>
          <a:p>
            <a:pPr marL="241093" indent="-241093" algn="l">
              <a:buSzPct val="100000"/>
              <a:buFont typeface="Arial" charset="0"/>
              <a:buChar char="•"/>
            </a:pPr>
            <a:r>
              <a:rPr lang="en-US" sz="1300" b="1" dirty="0">
                <a:sym typeface="Times New Roman" charset="0"/>
              </a:rPr>
              <a:t>D. Slade, et al.</a:t>
            </a:r>
            <a:r>
              <a:rPr lang="en-US" sz="1300" dirty="0">
                <a:sym typeface="Times New Roman" charset="0"/>
              </a:rPr>
              <a:t>, </a:t>
            </a:r>
            <a:r>
              <a:rPr lang="en-US" sz="1300" i="1" dirty="0">
                <a:sym typeface="Times New Roman" charset="0"/>
              </a:rPr>
              <a:t>The structure and catalytic mechanism of a poly(ADP-ribose) </a:t>
            </a:r>
            <a:r>
              <a:rPr lang="en-US" sz="1300" i="1" dirty="0" err="1">
                <a:sym typeface="Times New Roman" charset="0"/>
              </a:rPr>
              <a:t>glycohydrolase</a:t>
            </a:r>
            <a:r>
              <a:rPr lang="en-US" sz="1300" dirty="0">
                <a:sym typeface="Times New Roman" charset="0"/>
              </a:rPr>
              <a:t>. (2011)</a:t>
            </a:r>
          </a:p>
          <a:p>
            <a:pPr marL="241093" indent="-241093" algn="l">
              <a:buSzPct val="100000"/>
              <a:buFont typeface="Arial" charset="0"/>
              <a:buChar char="•"/>
            </a:pPr>
            <a:r>
              <a:rPr lang="en-US" sz="1300" b="1" dirty="0">
                <a:sym typeface="Times New Roman" charset="0"/>
              </a:rPr>
              <a:t>F. Rose, et al., </a:t>
            </a:r>
            <a:r>
              <a:rPr lang="en-US" sz="1300" i="1" dirty="0">
                <a:sym typeface="Times New Roman" charset="0"/>
              </a:rPr>
              <a:t>Mechanism of copper(II)-induced </a:t>
            </a:r>
            <a:r>
              <a:rPr lang="en-US" sz="1300" i="1" dirty="0" err="1">
                <a:sym typeface="Times New Roman" charset="0"/>
              </a:rPr>
              <a:t>misfolding</a:t>
            </a:r>
            <a:r>
              <a:rPr lang="en-US" sz="1300" i="1" dirty="0">
                <a:sym typeface="Times New Roman" charset="0"/>
              </a:rPr>
              <a:t> of Parkinson</a:t>
            </a:r>
            <a:r>
              <a:rPr lang="ja-JP" altLang="en-US" sz="1300" i="1" dirty="0">
                <a:latin typeface="Arial" charset="0"/>
                <a:sym typeface="Times New Roman" charset="0"/>
              </a:rPr>
              <a:t>’</a:t>
            </a:r>
            <a:r>
              <a:rPr lang="en-US" altLang="ja-JP" sz="1300" i="1" dirty="0">
                <a:ea typeface="Times New Roman" charset="0"/>
                <a:cs typeface="Times New Roman" charset="0"/>
                <a:sym typeface="Times New Roman" charset="0"/>
              </a:rPr>
              <a:t>s disease protein</a:t>
            </a:r>
            <a:r>
              <a:rPr lang="en-US" altLang="ja-JP" sz="1300" dirty="0">
                <a:ea typeface="Times New Roman" charset="0"/>
                <a:cs typeface="Times New Roman" charset="0"/>
                <a:sym typeface="Times New Roman" charset="0"/>
              </a:rPr>
              <a:t>. (2011)</a:t>
            </a:r>
          </a:p>
          <a:p>
            <a:pPr marL="241093" indent="-241093" algn="l">
              <a:buSzPct val="100000"/>
              <a:buFont typeface="Arial" charset="0"/>
              <a:buChar char="•"/>
            </a:pPr>
            <a:r>
              <a:rPr lang="en-US" sz="1300" b="1" dirty="0">
                <a:ea typeface="Times New Roman" charset="0"/>
                <a:cs typeface="Times New Roman" charset="0"/>
                <a:sym typeface="Times New Roman" charset="0"/>
              </a:rPr>
              <a:t>L. G. </a:t>
            </a:r>
            <a:r>
              <a:rPr lang="en-US" sz="1300" b="1" dirty="0" err="1">
                <a:ea typeface="Times New Roman" charset="0"/>
                <a:cs typeface="Times New Roman" charset="0"/>
                <a:sym typeface="Times New Roman" charset="0"/>
              </a:rPr>
              <a:t>Cuello</a:t>
            </a:r>
            <a:r>
              <a:rPr lang="en-US" sz="1300" b="1" dirty="0">
                <a:ea typeface="Times New Roman" charset="0"/>
                <a:cs typeface="Times New Roman" charset="0"/>
                <a:sym typeface="Times New Roman" charset="0"/>
              </a:rPr>
              <a:t>,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Structural basis for the coupling between activation and inactivation gates in K(+) channels</a:t>
            </a:r>
            <a:r>
              <a:rPr lang="en-US" sz="1300" dirty="0">
                <a:ea typeface="Times New Roman" charset="0"/>
                <a:cs typeface="Times New Roman" charset="0"/>
                <a:sym typeface="Times New Roman" charset="0"/>
              </a:rPr>
              <a:t>. (2010)</a:t>
            </a:r>
          </a:p>
          <a:p>
            <a:pPr marL="241093" indent="-241093" algn="l">
              <a:buSzPct val="100000"/>
              <a:buFont typeface="Arial" charset="0"/>
              <a:buChar char="•"/>
            </a:pPr>
            <a:r>
              <a:rPr lang="en-US" sz="1300" b="1" dirty="0">
                <a:ea typeface="Times New Roman" charset="0"/>
                <a:cs typeface="Times New Roman" charset="0"/>
                <a:sym typeface="Times New Roman" charset="0"/>
              </a:rPr>
              <a:t>S. Dang,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Structure of a </a:t>
            </a:r>
            <a:r>
              <a:rPr lang="en-US" sz="1300" i="1" dirty="0" err="1">
                <a:ea typeface="Times New Roman" charset="0"/>
                <a:cs typeface="Times New Roman" charset="0"/>
                <a:sym typeface="Times New Roman" charset="0"/>
              </a:rPr>
              <a:t>fucose</a:t>
            </a:r>
            <a:r>
              <a:rPr lang="en-US" sz="1300" i="1" dirty="0">
                <a:ea typeface="Times New Roman" charset="0"/>
                <a:cs typeface="Times New Roman" charset="0"/>
                <a:sym typeface="Times New Roman" charset="0"/>
              </a:rPr>
              <a:t> transporter in an outward-open conformation.</a:t>
            </a:r>
            <a:r>
              <a:rPr lang="en-US" sz="1300" dirty="0">
                <a:ea typeface="Times New Roman" charset="0"/>
                <a:cs typeface="Times New Roman" charset="0"/>
                <a:sym typeface="Times New Roman" charset="0"/>
              </a:rPr>
              <a:t> (2010)</a:t>
            </a:r>
          </a:p>
          <a:p>
            <a:pPr marL="241093" indent="-241093" algn="l">
              <a:buSzPct val="100000"/>
              <a:buFont typeface="Arial" charset="0"/>
              <a:buChar char="•"/>
            </a:pPr>
            <a:r>
              <a:rPr lang="en-US" sz="1300" b="1" dirty="0">
                <a:ea typeface="Times New Roman" charset="0"/>
                <a:cs typeface="Times New Roman" charset="0"/>
                <a:sym typeface="Times New Roman" charset="0"/>
              </a:rPr>
              <a:t>F. Long,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Crystal structures of the </a:t>
            </a:r>
            <a:r>
              <a:rPr lang="en-US" sz="1300" i="1" dirty="0" err="1">
                <a:ea typeface="Times New Roman" charset="0"/>
                <a:cs typeface="Times New Roman" charset="0"/>
                <a:sym typeface="Times New Roman" charset="0"/>
              </a:rPr>
              <a:t>CusA</a:t>
            </a:r>
            <a:r>
              <a:rPr lang="en-US" sz="1300" i="1" dirty="0">
                <a:ea typeface="Times New Roman" charset="0"/>
                <a:cs typeface="Times New Roman" charset="0"/>
                <a:sym typeface="Times New Roman" charset="0"/>
              </a:rPr>
              <a:t> efflux pump suggest methionine-mediated metal transport</a:t>
            </a:r>
            <a:r>
              <a:rPr lang="en-US" sz="1300" dirty="0">
                <a:ea typeface="Times New Roman" charset="0"/>
                <a:cs typeface="Times New Roman" charset="0"/>
                <a:sym typeface="Times New Roman" charset="0"/>
              </a:rPr>
              <a:t>. (2010)</a:t>
            </a:r>
          </a:p>
          <a:p>
            <a:pPr marL="241093" indent="-241093" algn="l">
              <a:buSzPct val="100000"/>
              <a:buFont typeface="Arial" charset="0"/>
              <a:buChar char="•"/>
            </a:pPr>
            <a:r>
              <a:rPr lang="en-US" sz="1300" b="1" dirty="0">
                <a:ea typeface="Times New Roman" charset="0"/>
                <a:cs typeface="Times New Roman" charset="0"/>
                <a:sym typeface="Times New Roman" charset="0"/>
              </a:rPr>
              <a:t>R. H. P. Law,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The structural basis for membrane binding and pore formation by lymphocyte </a:t>
            </a:r>
            <a:r>
              <a:rPr lang="en-US" sz="1300" i="1" dirty="0" err="1">
                <a:ea typeface="Times New Roman" charset="0"/>
                <a:cs typeface="Times New Roman" charset="0"/>
                <a:sym typeface="Times New Roman" charset="0"/>
              </a:rPr>
              <a:t>perforin</a:t>
            </a:r>
            <a:r>
              <a:rPr lang="en-US" sz="1300" i="1" dirty="0">
                <a:ea typeface="Times New Roman" charset="0"/>
                <a:cs typeface="Times New Roman" charset="0"/>
                <a:sym typeface="Times New Roman" charset="0"/>
              </a:rPr>
              <a:t>.</a:t>
            </a:r>
            <a:r>
              <a:rPr lang="en-US" sz="1300" dirty="0">
                <a:ea typeface="Times New Roman" charset="0"/>
                <a:cs typeface="Times New Roman" charset="0"/>
                <a:sym typeface="Times New Roman" charset="0"/>
              </a:rPr>
              <a:t> (2010)</a:t>
            </a:r>
          </a:p>
          <a:p>
            <a:pPr marL="241093" indent="-241093" algn="l">
              <a:buSzPct val="100000"/>
              <a:buFont typeface="Arial" charset="0"/>
              <a:buChar char="•"/>
            </a:pPr>
            <a:r>
              <a:rPr lang="en-US" sz="1300" b="1" dirty="0">
                <a:ea typeface="Times New Roman" charset="0"/>
                <a:cs typeface="Times New Roman" charset="0"/>
                <a:sym typeface="Times New Roman" charset="0"/>
              </a:rPr>
              <a:t>P. </a:t>
            </a:r>
            <a:r>
              <a:rPr lang="en-US" sz="1300" b="1" dirty="0" err="1">
                <a:ea typeface="Times New Roman" charset="0"/>
                <a:cs typeface="Times New Roman" charset="0"/>
                <a:sym typeface="Times New Roman" charset="0"/>
              </a:rPr>
              <a:t>Dalhaimer</a:t>
            </a:r>
            <a:r>
              <a:rPr lang="en-US" sz="1300" b="1" dirty="0">
                <a:ea typeface="Times New Roman" charset="0"/>
                <a:cs typeface="Times New Roman" charset="0"/>
                <a:sym typeface="Times New Roman" charset="0"/>
              </a:rPr>
              <a:t> and T. D. Pollard</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Molecular Dynamics Simulations of Arp2/3 Complex Activation. </a:t>
            </a:r>
            <a:r>
              <a:rPr lang="en-US" sz="1300" dirty="0">
                <a:ea typeface="Times New Roman" charset="0"/>
                <a:cs typeface="Times New Roman" charset="0"/>
                <a:sym typeface="Times New Roman" charset="0"/>
              </a:rPr>
              <a:t>(2010)</a:t>
            </a:r>
          </a:p>
          <a:p>
            <a:pPr marL="241093" indent="-241093" algn="l">
              <a:buSzPct val="100000"/>
              <a:buFont typeface="Arial" charset="0"/>
              <a:buChar char="•"/>
            </a:pPr>
            <a:r>
              <a:rPr lang="en-US" sz="1300" b="1" dirty="0">
                <a:ea typeface="Times New Roman" charset="0"/>
                <a:cs typeface="Times New Roman" charset="0"/>
                <a:sym typeface="Times New Roman" charset="0"/>
              </a:rPr>
              <a:t>J. A. </a:t>
            </a:r>
            <a:r>
              <a:rPr lang="en-US" sz="1300" b="1" dirty="0" err="1">
                <a:ea typeface="Times New Roman" charset="0"/>
                <a:cs typeface="Times New Roman" charset="0"/>
                <a:sym typeface="Times New Roman" charset="0"/>
              </a:rPr>
              <a:t>Tainer</a:t>
            </a:r>
            <a:r>
              <a:rPr lang="en-US" sz="1300" b="1" dirty="0">
                <a:ea typeface="Times New Roman" charset="0"/>
                <a:cs typeface="Times New Roman" charset="0"/>
                <a:sym typeface="Times New Roman" charset="0"/>
              </a:rPr>
              <a:t>,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Recognition of the Ring-Opened State of Proliferating Cell Nuclear Antigen by Replication Factor C Promotes Eukaryotic Clamp-Loading</a:t>
            </a:r>
            <a:r>
              <a:rPr lang="en-US" sz="1300" dirty="0">
                <a:ea typeface="Times New Roman" charset="0"/>
                <a:cs typeface="Times New Roman" charset="0"/>
                <a:sym typeface="Times New Roman" charset="0"/>
              </a:rPr>
              <a:t>. (2010)</a:t>
            </a:r>
          </a:p>
          <a:p>
            <a:pPr marL="241093" indent="-241093" algn="l">
              <a:buSzPct val="100000"/>
              <a:buFont typeface="Arial" charset="0"/>
              <a:buChar char="•"/>
            </a:pPr>
            <a:r>
              <a:rPr lang="en-US" sz="1300" b="1" dirty="0">
                <a:ea typeface="Times New Roman" charset="0"/>
                <a:cs typeface="Times New Roman" charset="0"/>
                <a:sym typeface="Times New Roman" charset="0"/>
              </a:rPr>
              <a:t>D. </a:t>
            </a:r>
            <a:r>
              <a:rPr lang="en-US" sz="1300" b="1" dirty="0" err="1">
                <a:ea typeface="Times New Roman" charset="0"/>
                <a:cs typeface="Times New Roman" charset="0"/>
                <a:sym typeface="Times New Roman" charset="0"/>
              </a:rPr>
              <a:t>Krepkiy</a:t>
            </a:r>
            <a:r>
              <a:rPr lang="en-US" sz="1300" b="1" dirty="0">
                <a:ea typeface="Times New Roman" charset="0"/>
                <a:cs typeface="Times New Roman" charset="0"/>
                <a:sym typeface="Times New Roman" charset="0"/>
              </a:rPr>
              <a:t>,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Structure and hydration of membranes embedded with voltage-sensing domains</a:t>
            </a:r>
            <a:r>
              <a:rPr lang="en-US" sz="1300" dirty="0">
                <a:ea typeface="Times New Roman" charset="0"/>
                <a:cs typeface="Times New Roman" charset="0"/>
                <a:sym typeface="Times New Roman" charset="0"/>
              </a:rPr>
              <a:t>. (2009)</a:t>
            </a:r>
          </a:p>
          <a:p>
            <a:pPr marL="241093" indent="-241093" algn="l">
              <a:buSzPct val="100000"/>
              <a:buFont typeface="Arial" charset="0"/>
              <a:buChar char="•"/>
            </a:pPr>
            <a:r>
              <a:rPr lang="en-US" sz="1300" b="1" dirty="0">
                <a:ea typeface="Times New Roman" charset="0"/>
                <a:cs typeface="Times New Roman" charset="0"/>
                <a:sym typeface="Times New Roman" charset="0"/>
              </a:rPr>
              <a:t>N. </a:t>
            </a:r>
            <a:r>
              <a:rPr lang="en-US" sz="1300" b="1" dirty="0" err="1">
                <a:ea typeface="Times New Roman" charset="0"/>
                <a:cs typeface="Times New Roman" charset="0"/>
                <a:sym typeface="Times New Roman" charset="0"/>
              </a:rPr>
              <a:t>Yeung</a:t>
            </a:r>
            <a:r>
              <a:rPr lang="en-US" sz="1300" b="1" dirty="0">
                <a:ea typeface="Times New Roman" charset="0"/>
                <a:cs typeface="Times New Roman" charset="0"/>
                <a:sym typeface="Times New Roman" charset="0"/>
              </a:rPr>
              <a:t>,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Rational design of a structural and functional nitric oxide </a:t>
            </a:r>
            <a:r>
              <a:rPr lang="en-US" sz="1300" i="1" dirty="0" err="1">
                <a:ea typeface="Times New Roman" charset="0"/>
                <a:cs typeface="Times New Roman" charset="0"/>
                <a:sym typeface="Times New Roman" charset="0"/>
              </a:rPr>
              <a:t>reductase</a:t>
            </a:r>
            <a:r>
              <a:rPr lang="en-US" sz="1300" dirty="0">
                <a:ea typeface="Times New Roman" charset="0"/>
                <a:cs typeface="Times New Roman" charset="0"/>
                <a:sym typeface="Times New Roman" charset="0"/>
              </a:rPr>
              <a:t>. (2009)</a:t>
            </a:r>
          </a:p>
          <a:p>
            <a:pPr marL="241093" indent="-241093" algn="l">
              <a:buSzPct val="100000"/>
              <a:buFont typeface="Arial" charset="0"/>
              <a:buChar char="•"/>
            </a:pPr>
            <a:r>
              <a:rPr lang="en-US" sz="1300" b="1" dirty="0">
                <a:ea typeface="Times New Roman" charset="0"/>
                <a:cs typeface="Times New Roman" charset="0"/>
                <a:sym typeface="Times New Roman" charset="0"/>
              </a:rPr>
              <a:t>Z. Xia, et al.</a:t>
            </a:r>
            <a:r>
              <a:rPr lang="en-US" sz="1300" dirty="0">
                <a:ea typeface="Times New Roman" charset="0"/>
                <a:cs typeface="Times New Roman" charset="0"/>
                <a:sym typeface="Times New Roman" charset="0"/>
              </a:rPr>
              <a:t>, </a:t>
            </a:r>
            <a:r>
              <a:rPr lang="en-US" sz="1300" i="1" dirty="0">
                <a:ea typeface="Times New Roman" charset="0"/>
                <a:cs typeface="Times New Roman" charset="0"/>
                <a:sym typeface="Times New Roman" charset="0"/>
              </a:rPr>
              <a:t>Recognition Mechanism of </a:t>
            </a:r>
            <a:r>
              <a:rPr lang="en-US" sz="1300" i="1" dirty="0" err="1">
                <a:ea typeface="Times New Roman" charset="0"/>
                <a:cs typeface="Times New Roman" charset="0"/>
                <a:sym typeface="Times New Roman" charset="0"/>
              </a:rPr>
              <a:t>siRNA</a:t>
            </a:r>
            <a:r>
              <a:rPr lang="en-US" sz="1300" i="1" dirty="0">
                <a:ea typeface="Times New Roman" charset="0"/>
                <a:cs typeface="Times New Roman" charset="0"/>
                <a:sym typeface="Times New Roman" charset="0"/>
              </a:rPr>
              <a:t> by Viral p19 Suppressor of RNA Silencing: A Molecular Dynamics Study</a:t>
            </a:r>
            <a:r>
              <a:rPr lang="en-US" sz="1300" dirty="0">
                <a:ea typeface="Times New Roman" charset="0"/>
                <a:cs typeface="Times New Roman" charset="0"/>
                <a:sym typeface="Times New Roman" charset="0"/>
              </a:rPr>
              <a:t>. (2009)</a:t>
            </a:r>
          </a:p>
        </p:txBody>
      </p:sp>
      <p:sp>
        <p:nvSpPr>
          <p:cNvPr id="5130" name="TextBox 15"/>
          <p:cNvSpPr txBox="1">
            <a:spLocks noChangeArrowheads="1"/>
          </p:cNvSpPr>
          <p:nvPr/>
        </p:nvSpPr>
        <p:spPr bwMode="auto">
          <a:xfrm>
            <a:off x="339328" y="3589704"/>
            <a:ext cx="4461271"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000" b="1" u="sng" dirty="0">
                <a:latin typeface="Times New Roman"/>
                <a:cs typeface="Times New Roman"/>
              </a:rPr>
              <a:t>Recent NAMD Simulations in </a:t>
            </a:r>
            <a:r>
              <a:rPr lang="en-US" sz="2000" b="1" i="1" u="sng" dirty="0">
                <a:latin typeface="Times New Roman"/>
                <a:cs typeface="Times New Roman"/>
              </a:rPr>
              <a:t>Nature</a:t>
            </a:r>
          </a:p>
        </p:txBody>
      </p:sp>
      <p:sp>
        <p:nvSpPr>
          <p:cNvPr id="16" name="Rectangle 8"/>
          <p:cNvSpPr>
            <a:spLocks/>
          </p:cNvSpPr>
          <p:nvPr/>
        </p:nvSpPr>
        <p:spPr bwMode="auto">
          <a:xfrm>
            <a:off x="7426053" y="3605944"/>
            <a:ext cx="628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r"/>
            <a:r>
              <a:rPr lang="en-US" sz="1200" dirty="0">
                <a:sym typeface="Times New Roman" charset="0"/>
              </a:rPr>
              <a:t>Bare actin</a:t>
            </a:r>
          </a:p>
        </p:txBody>
      </p:sp>
      <p:sp>
        <p:nvSpPr>
          <p:cNvPr id="17" name="Rectangle 9"/>
          <p:cNvSpPr>
            <a:spLocks/>
          </p:cNvSpPr>
          <p:nvPr/>
        </p:nvSpPr>
        <p:spPr bwMode="auto">
          <a:xfrm>
            <a:off x="8299847" y="3605944"/>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r"/>
            <a:r>
              <a:rPr lang="en-US" sz="1200" dirty="0" err="1">
                <a:sym typeface="Times New Roman" charset="0"/>
              </a:rPr>
              <a:t>Cofilactin</a:t>
            </a:r>
            <a:endParaRPr lang="en-US" sz="1200" dirty="0">
              <a:sym typeface="Times New Roman" charset="0"/>
            </a:endParaRPr>
          </a:p>
        </p:txBody>
      </p:sp>
      <p:sp>
        <p:nvSpPr>
          <p:cNvPr id="18" name="Rectangle 6"/>
          <p:cNvSpPr>
            <a:spLocks/>
          </p:cNvSpPr>
          <p:nvPr/>
        </p:nvSpPr>
        <p:spPr bwMode="auto">
          <a:xfrm>
            <a:off x="7356947" y="749808"/>
            <a:ext cx="1787053"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1300" dirty="0" err="1">
                <a:sym typeface="Times New Roman" charset="0"/>
              </a:rPr>
              <a:t>Voth</a:t>
            </a:r>
            <a:r>
              <a:rPr lang="en-US" sz="1300" dirty="0">
                <a:sym typeface="Times New Roman" charset="0"/>
              </a:rPr>
              <a:t>, et al., </a:t>
            </a:r>
            <a:r>
              <a:rPr lang="en-US" sz="1300" i="1" dirty="0">
                <a:sym typeface="Times New Roman" charset="0"/>
              </a:rPr>
              <a:t>PNAS</a:t>
            </a:r>
            <a:r>
              <a:rPr lang="en-US" sz="1300" dirty="0">
                <a:sym typeface="Times New Roman" charset="0"/>
              </a:rPr>
              <a:t>, 2010  </a:t>
            </a:r>
          </a:p>
        </p:txBody>
      </p:sp>
      <p:sp>
        <p:nvSpPr>
          <p:cNvPr id="19" name="Rectangle 10"/>
          <p:cNvSpPr>
            <a:spLocks/>
          </p:cNvSpPr>
          <p:nvPr/>
        </p:nvSpPr>
        <p:spPr bwMode="auto">
          <a:xfrm>
            <a:off x="1853803" y="1219200"/>
            <a:ext cx="3750469"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buSzPct val="100000"/>
              <a:defRPr/>
            </a:pPr>
            <a:r>
              <a:rPr lang="en-US" sz="1400" dirty="0">
                <a:cs typeface="Times New Roman" charset="0"/>
                <a:sym typeface="Times New Roman" charset="0"/>
              </a:rPr>
              <a:t>180K-atom 30 ns </a:t>
            </a:r>
            <a:r>
              <a:rPr lang="en-US" sz="1400" dirty="0" smtClean="0">
                <a:cs typeface="Times New Roman" charset="0"/>
                <a:sym typeface="Times New Roman" charset="0"/>
              </a:rPr>
              <a:t>study of anesthetic </a:t>
            </a:r>
            <a:r>
              <a:rPr lang="en-US" sz="1400" dirty="0">
                <a:cs typeface="Times New Roman" charset="0"/>
                <a:sym typeface="Times New Roman" charset="0"/>
              </a:rPr>
              <a:t>binding to bacterial ligand-gated ion channel provided </a:t>
            </a:r>
            <a:r>
              <a:rPr lang="en-US" sz="1400" dirty="0">
                <a:latin typeface="Arial"/>
                <a:cs typeface="Times New Roman" charset="0"/>
                <a:sym typeface="Times New Roman" charset="0"/>
              </a:rPr>
              <a:t>“</a:t>
            </a:r>
            <a:r>
              <a:rPr lang="en-US" sz="1400" dirty="0">
                <a:cs typeface="Times New Roman" charset="0"/>
                <a:sym typeface="Times New Roman" charset="0"/>
              </a:rPr>
              <a:t>complementary interpretations…that could not have been deduced from the static structure alone.</a:t>
            </a:r>
            <a:r>
              <a:rPr lang="ja-JP" altLang="en-US" sz="1400" dirty="0">
                <a:latin typeface="Arial"/>
                <a:cs typeface="Times New Roman" charset="0"/>
                <a:sym typeface="Times New Roman" charset="0"/>
              </a:rPr>
              <a:t>”</a:t>
            </a:r>
            <a:endParaRPr lang="en-US" sz="1400" dirty="0">
              <a:cs typeface="Times New Roman" charset="0"/>
              <a:sym typeface="Times New Roman" charset="0"/>
            </a:endParaRPr>
          </a:p>
        </p:txBody>
      </p:sp>
      <p:sp>
        <p:nvSpPr>
          <p:cNvPr id="20" name="Rectangle 10"/>
          <p:cNvSpPr>
            <a:spLocks/>
          </p:cNvSpPr>
          <p:nvPr/>
        </p:nvSpPr>
        <p:spPr bwMode="auto">
          <a:xfrm>
            <a:off x="4419600" y="2464594"/>
            <a:ext cx="3107531"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buSzPct val="100000"/>
              <a:defRPr/>
            </a:pPr>
            <a:r>
              <a:rPr lang="en-US" sz="1400" dirty="0">
                <a:cs typeface="Times New Roman" charset="0"/>
                <a:sym typeface="Times New Roman" charset="0"/>
              </a:rPr>
              <a:t>500K-atom 500 ns </a:t>
            </a:r>
            <a:r>
              <a:rPr lang="en-US" sz="1400" dirty="0" smtClean="0">
                <a:cs typeface="Times New Roman" charset="0"/>
                <a:sym typeface="Times New Roman" charset="0"/>
              </a:rPr>
              <a:t>investigation of </a:t>
            </a:r>
            <a:r>
              <a:rPr lang="en-US" sz="1400" dirty="0">
                <a:sym typeface="Times New Roman" charset="0"/>
              </a:rPr>
              <a:t>effect of actin </a:t>
            </a:r>
            <a:r>
              <a:rPr lang="en-US" sz="1400" dirty="0" err="1">
                <a:sym typeface="Times New Roman" charset="0"/>
              </a:rPr>
              <a:t>depolymerization</a:t>
            </a:r>
            <a:r>
              <a:rPr lang="en-US" sz="1400" dirty="0">
                <a:sym typeface="Times New Roman" charset="0"/>
              </a:rPr>
              <a:t> factor/</a:t>
            </a:r>
            <a:r>
              <a:rPr lang="en-US" sz="1400" dirty="0" err="1">
                <a:sym typeface="Times New Roman" charset="0"/>
              </a:rPr>
              <a:t>cofilin</a:t>
            </a:r>
            <a:r>
              <a:rPr lang="en-US" sz="1400" dirty="0">
                <a:sym typeface="Times New Roman" charset="0"/>
              </a:rPr>
              <a:t> on mechanical properties and conformational dynamics of actin filament.</a:t>
            </a:r>
            <a:endParaRPr lang="en-US" sz="1400" dirty="0">
              <a:cs typeface="Times New Roman" charset="0"/>
              <a:sym typeface="Times New Roman" charset="0"/>
            </a:endParaRPr>
          </a:p>
        </p:txBody>
      </p:sp>
      <p:sp>
        <p:nvSpPr>
          <p:cNvPr id="21" name="Rectangle 20"/>
          <p:cNvSpPr/>
          <p:nvPr/>
        </p:nvSpPr>
        <p:spPr bwMode="auto">
          <a:xfrm>
            <a:off x="1565672" y="2133600"/>
            <a:ext cx="1981200" cy="30480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0" tIns="0" rIns="0" bIns="0" numCol="1" spcCol="0" rtlCol="0" anchor="b" anchorCtr="1" compatLnSpc="1">
            <a:prstTxWarp prst="textNoShape">
              <a:avLst/>
            </a:prstTxWarp>
          </a:bodyPr>
          <a:lstStyle/>
          <a:p>
            <a:pPr algn="l" defTabSz="642915"/>
            <a:r>
              <a:rPr lang="en-US" sz="1200" dirty="0" smtClean="0">
                <a:solidFill>
                  <a:srgbClr val="000000"/>
                </a:solidFill>
                <a:latin typeface="Times New Roman"/>
                <a:ea typeface="ヒラギノ角ゴ ProN W3" charset="0"/>
                <a:cs typeface="Times New Roman"/>
                <a:sym typeface="Gill Sans" charset="0"/>
              </a:rPr>
              <a:t>Bound </a:t>
            </a:r>
            <a:r>
              <a:rPr lang="en-US" sz="1200" dirty="0" err="1" smtClean="0">
                <a:solidFill>
                  <a:srgbClr val="000000"/>
                </a:solidFill>
                <a:latin typeface="Times New Roman"/>
                <a:ea typeface="ヒラギノ角ゴ ProN W3" charset="0"/>
                <a:cs typeface="Times New Roman"/>
                <a:sym typeface="Gill Sans" charset="0"/>
              </a:rPr>
              <a:t>Propofol</a:t>
            </a:r>
            <a:r>
              <a:rPr lang="en-US" sz="1200" dirty="0" smtClean="0">
                <a:solidFill>
                  <a:srgbClr val="000000"/>
                </a:solidFill>
                <a:latin typeface="Times New Roman"/>
                <a:ea typeface="ヒラギノ角ゴ ProN W3" charset="0"/>
                <a:cs typeface="Times New Roman"/>
                <a:sym typeface="Gill Sans" charset="0"/>
              </a:rPr>
              <a:t> Anesthetic</a:t>
            </a:r>
          </a:p>
        </p:txBody>
      </p:sp>
      <p:sp>
        <p:nvSpPr>
          <p:cNvPr id="23" name="TextBox 15"/>
          <p:cNvSpPr txBox="1">
            <a:spLocks noChangeArrowheads="1"/>
          </p:cNvSpPr>
          <p:nvPr/>
        </p:nvSpPr>
        <p:spPr bwMode="auto">
          <a:xfrm>
            <a:off x="2667000" y="617904"/>
            <a:ext cx="4045440"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5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5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5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5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5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2000" b="1" dirty="0" smtClean="0">
                <a:latin typeface="Times New Roman"/>
                <a:cs typeface="Times New Roman"/>
              </a:rPr>
              <a:t>2100 external citations since 2007</a:t>
            </a:r>
            <a:endParaRPr lang="en-US" sz="2000" b="1" dirty="0">
              <a:latin typeface="Times New Roman"/>
              <a:cs typeface="Times New Roman"/>
            </a:endParaRPr>
          </a:p>
        </p:txBody>
      </p:sp>
      <p:pic>
        <p:nvPicPr>
          <p:cNvPr id="3" name="Picture 2" descr="propofo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8072" y="2438400"/>
            <a:ext cx="1829091" cy="876356"/>
          </a:xfrm>
          <a:prstGeom prst="rect">
            <a:avLst/>
          </a:prstGeom>
        </p:spPr>
      </p:pic>
    </p:spTree>
    <p:extLst>
      <p:ext uri="{BB962C8B-B14F-4D97-AF65-F5344CB8AC3E}">
        <p14:creationId xmlns:p14="http://schemas.microsoft.com/office/powerpoint/2010/main" val="128500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PU_Trends_patch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838200"/>
            <a:ext cx="5845581" cy="5418896"/>
          </a:xfrm>
          <a:prstGeom prst="rect">
            <a:avLst/>
          </a:prstGeom>
        </p:spPr>
      </p:pic>
      <p:sp>
        <p:nvSpPr>
          <p:cNvPr id="9" name="Rectangle 8"/>
          <p:cNvSpPr/>
          <p:nvPr/>
        </p:nvSpPr>
        <p:spPr bwMode="auto">
          <a:xfrm>
            <a:off x="0" y="6172200"/>
            <a:ext cx="91440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2" name="Title 1"/>
          <p:cNvSpPr>
            <a:spLocks noGrp="1"/>
          </p:cNvSpPr>
          <p:nvPr>
            <p:ph type="title"/>
          </p:nvPr>
        </p:nvSpPr>
        <p:spPr>
          <a:xfrm>
            <a:off x="685800" y="-152400"/>
            <a:ext cx="7772400" cy="1143000"/>
          </a:xfrm>
        </p:spPr>
        <p:txBody>
          <a:bodyPr/>
          <a:lstStyle/>
          <a:p>
            <a:r>
              <a:rPr lang="en-US" dirty="0" smtClean="0"/>
              <a:t>Challenges of New </a:t>
            </a:r>
            <a:r>
              <a:rPr lang="en-US" dirty="0"/>
              <a:t>H</a:t>
            </a:r>
            <a:r>
              <a:rPr lang="en-US" dirty="0" smtClean="0"/>
              <a:t>ardware</a:t>
            </a:r>
            <a:endParaRPr lang="en-US" dirty="0"/>
          </a:p>
        </p:txBody>
      </p:sp>
      <p:sp>
        <p:nvSpPr>
          <p:cNvPr id="8" name="TextBox 7"/>
          <p:cNvSpPr txBox="1"/>
          <p:nvPr/>
        </p:nvSpPr>
        <p:spPr>
          <a:xfrm>
            <a:off x="5943600" y="2819400"/>
            <a:ext cx="2743200" cy="1015663"/>
          </a:xfrm>
          <a:prstGeom prst="rect">
            <a:avLst/>
          </a:prstGeom>
          <a:noFill/>
        </p:spPr>
        <p:txBody>
          <a:bodyPr wrap="square" rtlCol="0">
            <a:spAutoFit/>
          </a:bodyPr>
          <a:lstStyle/>
          <a:p>
            <a:pPr algn="l"/>
            <a:r>
              <a:rPr lang="en-US" sz="2000" b="1" dirty="0" smtClean="0">
                <a:solidFill>
                  <a:schemeClr val="accent2">
                    <a:lumMod val="50000"/>
                  </a:schemeClr>
                </a:solidFill>
              </a:rPr>
              <a:t>BUT the frequency has stopped increasing (since 2003 or so)</a:t>
            </a:r>
          </a:p>
        </p:txBody>
      </p:sp>
      <p:grpSp>
        <p:nvGrpSpPr>
          <p:cNvPr id="11" name="Group 10"/>
          <p:cNvGrpSpPr/>
          <p:nvPr/>
        </p:nvGrpSpPr>
        <p:grpSpPr>
          <a:xfrm>
            <a:off x="3886199" y="5105405"/>
            <a:ext cx="2514601" cy="830998"/>
            <a:chOff x="4082142" y="5410200"/>
            <a:chExt cx="1524000" cy="549238"/>
          </a:xfrm>
        </p:grpSpPr>
        <p:sp>
          <p:nvSpPr>
            <p:cNvPr id="3" name="TextBox 2"/>
            <p:cNvSpPr txBox="1"/>
            <p:nvPr/>
          </p:nvSpPr>
          <p:spPr>
            <a:xfrm>
              <a:off x="4082142" y="5410200"/>
              <a:ext cx="1524000" cy="549238"/>
            </a:xfrm>
            <a:prstGeom prst="rect">
              <a:avLst/>
            </a:prstGeom>
            <a:solidFill>
              <a:schemeClr val="bg1"/>
            </a:solidFill>
          </p:spPr>
          <p:txBody>
            <a:bodyPr wrap="square" rtlCol="0">
              <a:spAutoFit/>
            </a:bodyPr>
            <a:lstStyle/>
            <a:p>
              <a:pPr marL="91440" algn="l"/>
              <a:r>
                <a:rPr lang="en-US" sz="1600" b="1" dirty="0" smtClean="0">
                  <a:latin typeface="Times New Roman"/>
                  <a:cs typeface="Times New Roman"/>
                </a:rPr>
                <a:t> Transistors (1000s)</a:t>
              </a:r>
            </a:p>
            <a:p>
              <a:pPr marL="91440" algn="l"/>
              <a:r>
                <a:rPr lang="en-US" sz="1600" b="1" dirty="0" smtClean="0">
                  <a:latin typeface="Times New Roman"/>
                  <a:cs typeface="Times New Roman"/>
                </a:rPr>
                <a:t> Clock Speed (MHz)</a:t>
              </a:r>
            </a:p>
            <a:p>
              <a:pPr marL="91440" algn="l"/>
              <a:r>
                <a:rPr lang="en-US" sz="1600" b="1" dirty="0" smtClean="0">
                  <a:latin typeface="Times New Roman"/>
                  <a:cs typeface="Times New Roman"/>
                </a:rPr>
                <a:t> Power (W)</a:t>
              </a:r>
            </a:p>
          </p:txBody>
        </p:sp>
        <p:sp>
          <p:nvSpPr>
            <p:cNvPr id="5" name="Rectangle 4"/>
            <p:cNvSpPr/>
            <p:nvPr/>
          </p:nvSpPr>
          <p:spPr bwMode="auto">
            <a:xfrm>
              <a:off x="4131189" y="5500687"/>
              <a:ext cx="76200" cy="76200"/>
            </a:xfrm>
            <a:prstGeom prst="rect">
              <a:avLst/>
            </a:prstGeom>
            <a:solidFill>
              <a:srgbClr val="3597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6" name="Oval 5"/>
            <p:cNvSpPr/>
            <p:nvPr/>
          </p:nvSpPr>
          <p:spPr bwMode="auto">
            <a:xfrm>
              <a:off x="4131189" y="5653087"/>
              <a:ext cx="76200" cy="76200"/>
            </a:xfrm>
            <a:prstGeom prst="ellipse">
              <a:avLst/>
            </a:prstGeom>
            <a:solidFill>
              <a:srgbClr val="00037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7" name="Isosceles Triangle 6"/>
            <p:cNvSpPr/>
            <p:nvPr/>
          </p:nvSpPr>
          <p:spPr bwMode="auto">
            <a:xfrm>
              <a:off x="4131189" y="5791200"/>
              <a:ext cx="76200" cy="76200"/>
            </a:xfrm>
            <a:prstGeom prst="triangle">
              <a:avLst/>
            </a:prstGeom>
            <a:solidFill>
              <a:srgbClr val="336D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grpSp>
      <p:sp>
        <p:nvSpPr>
          <p:cNvPr id="4" name="TextBox 3"/>
          <p:cNvSpPr txBox="1"/>
          <p:nvPr/>
        </p:nvSpPr>
        <p:spPr>
          <a:xfrm>
            <a:off x="3048000" y="6352401"/>
            <a:ext cx="533400" cy="276999"/>
          </a:xfrm>
          <a:prstGeom prst="rect">
            <a:avLst/>
          </a:prstGeom>
          <a:noFill/>
        </p:spPr>
        <p:txBody>
          <a:bodyPr wrap="square" rtlCol="0">
            <a:spAutoFit/>
          </a:bodyPr>
          <a:lstStyle/>
          <a:p>
            <a:r>
              <a:rPr lang="en-US" sz="1200" dirty="0" smtClean="0"/>
              <a:t>Year</a:t>
            </a:r>
            <a:endParaRPr lang="en-US" sz="1200" dirty="0"/>
          </a:p>
        </p:txBody>
      </p:sp>
      <p:sp>
        <p:nvSpPr>
          <p:cNvPr id="13" name="TextBox 12"/>
          <p:cNvSpPr txBox="1"/>
          <p:nvPr/>
        </p:nvSpPr>
        <p:spPr>
          <a:xfrm>
            <a:off x="5943600" y="1143000"/>
            <a:ext cx="2743200" cy="1323439"/>
          </a:xfrm>
          <a:prstGeom prst="rect">
            <a:avLst/>
          </a:prstGeom>
          <a:noFill/>
        </p:spPr>
        <p:txBody>
          <a:bodyPr wrap="square" rtlCol="0">
            <a:spAutoFit/>
          </a:bodyPr>
          <a:lstStyle/>
          <a:p>
            <a:pPr algn="l"/>
            <a:r>
              <a:rPr lang="en-US" sz="2000" b="1" dirty="0" smtClean="0">
                <a:solidFill>
                  <a:srgbClr val="005100"/>
                </a:solidFill>
              </a:rPr>
              <a:t>The number of transistors on a chip keeps increasing</a:t>
            </a:r>
          </a:p>
          <a:p>
            <a:pPr algn="l"/>
            <a:r>
              <a:rPr lang="en-US" sz="2000" b="1" dirty="0" smtClean="0">
                <a:solidFill>
                  <a:srgbClr val="005100"/>
                </a:solidFill>
              </a:rPr>
              <a:t>(and will, for 10 years)</a:t>
            </a:r>
          </a:p>
        </p:txBody>
      </p:sp>
      <p:sp>
        <p:nvSpPr>
          <p:cNvPr id="14" name="TextBox 13"/>
          <p:cNvSpPr txBox="1"/>
          <p:nvPr/>
        </p:nvSpPr>
        <p:spPr>
          <a:xfrm>
            <a:off x="5943600" y="4038600"/>
            <a:ext cx="2743200" cy="400110"/>
          </a:xfrm>
          <a:prstGeom prst="rect">
            <a:avLst/>
          </a:prstGeom>
          <a:noFill/>
        </p:spPr>
        <p:txBody>
          <a:bodyPr wrap="square" rtlCol="0">
            <a:spAutoFit/>
          </a:bodyPr>
          <a:lstStyle/>
          <a:p>
            <a:pPr algn="l"/>
            <a:r>
              <a:rPr lang="en-US" sz="2000" b="1" dirty="0" smtClean="0">
                <a:solidFill>
                  <a:srgbClr val="0000FF"/>
                </a:solidFill>
              </a:rPr>
              <a:t>Due to power limits</a:t>
            </a:r>
          </a:p>
        </p:txBody>
      </p:sp>
      <p:sp>
        <p:nvSpPr>
          <p:cNvPr id="10" name="TextBox 9"/>
          <p:cNvSpPr txBox="1"/>
          <p:nvPr/>
        </p:nvSpPr>
        <p:spPr>
          <a:xfrm>
            <a:off x="152400" y="3962400"/>
            <a:ext cx="400110" cy="838200"/>
          </a:xfrm>
          <a:prstGeom prst="rect">
            <a:avLst/>
          </a:prstGeom>
          <a:noFill/>
        </p:spPr>
        <p:txBody>
          <a:bodyPr vert="vert270" wrap="square" rtlCol="0">
            <a:spAutoFit/>
          </a:bodyPr>
          <a:lstStyle/>
          <a:p>
            <a:r>
              <a:rPr lang="en-US" sz="1400" dirty="0" smtClean="0"/>
              <a:t>count</a:t>
            </a:r>
            <a:endParaRPr lang="en-US" sz="1400" dirty="0"/>
          </a:p>
        </p:txBody>
      </p:sp>
    </p:spTree>
    <p:extLst>
      <p:ext uri="{BB962C8B-B14F-4D97-AF65-F5344CB8AC3E}">
        <p14:creationId xmlns:p14="http://schemas.microsoft.com/office/powerpoint/2010/main" val="20824261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172200"/>
            <a:ext cx="91440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2" name="Title 1"/>
          <p:cNvSpPr>
            <a:spLocks noGrp="1"/>
          </p:cNvSpPr>
          <p:nvPr>
            <p:ph type="title"/>
          </p:nvPr>
        </p:nvSpPr>
        <p:spPr>
          <a:xfrm>
            <a:off x="685800" y="-152400"/>
            <a:ext cx="7772400" cy="1143000"/>
          </a:xfrm>
        </p:spPr>
        <p:txBody>
          <a:bodyPr/>
          <a:lstStyle/>
          <a:p>
            <a:r>
              <a:rPr lang="en-US" dirty="0" smtClean="0"/>
              <a:t>Harnessing Future Hardware</a:t>
            </a:r>
            <a:endParaRPr lang="en-US" dirty="0"/>
          </a:p>
        </p:txBody>
      </p:sp>
      <p:sp>
        <p:nvSpPr>
          <p:cNvPr id="3" name="Content Placeholder 2"/>
          <p:cNvSpPr>
            <a:spLocks noGrp="1"/>
          </p:cNvSpPr>
          <p:nvPr>
            <p:ph idx="1"/>
          </p:nvPr>
        </p:nvSpPr>
        <p:spPr>
          <a:xfrm>
            <a:off x="152400" y="914400"/>
            <a:ext cx="8991600" cy="1371600"/>
          </a:xfrm>
        </p:spPr>
        <p:txBody>
          <a:bodyPr/>
          <a:lstStyle/>
          <a:p>
            <a:r>
              <a:rPr lang="en-US" sz="2800" dirty="0" smtClean="0"/>
              <a:t>Challenge: </a:t>
            </a:r>
            <a:r>
              <a:rPr lang="en-US" sz="2400" dirty="0" smtClean="0"/>
              <a:t>a panoply of complex and powerful hardware</a:t>
            </a:r>
          </a:p>
          <a:p>
            <a:pPr lvl="1"/>
            <a:r>
              <a:rPr lang="en-US" sz="2400" dirty="0" smtClean="0"/>
              <a:t>Complex multicore chips, accelerators</a:t>
            </a:r>
            <a:endParaRPr lang="en-US" sz="2400" dirty="0"/>
          </a:p>
        </p:txBody>
      </p:sp>
      <p:sp>
        <p:nvSpPr>
          <p:cNvPr id="8" name="Content Placeholder 2"/>
          <p:cNvSpPr txBox="1">
            <a:spLocks/>
          </p:cNvSpPr>
          <p:nvPr/>
        </p:nvSpPr>
        <p:spPr bwMode="auto">
          <a:xfrm>
            <a:off x="152400" y="4876800"/>
            <a:ext cx="838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Solution: BTRC computer science expertise</a:t>
            </a:r>
          </a:p>
          <a:p>
            <a:pPr lvl="1"/>
            <a:r>
              <a:rPr lang="en-US" sz="2400" dirty="0" smtClean="0"/>
              <a:t>Parallel Programming Lab: leading research group in scalable parallel computing</a:t>
            </a:r>
          </a:p>
          <a:p>
            <a:pPr lvl="1"/>
            <a:endParaRPr lang="en-US" sz="2400" dirty="0"/>
          </a:p>
        </p:txBody>
      </p:sp>
      <p:grpSp>
        <p:nvGrpSpPr>
          <p:cNvPr id="14" name="Group 13"/>
          <p:cNvGrpSpPr/>
          <p:nvPr/>
        </p:nvGrpSpPr>
        <p:grpSpPr>
          <a:xfrm>
            <a:off x="6019800" y="2148006"/>
            <a:ext cx="2743200" cy="2652594"/>
            <a:chOff x="5739810" y="2133600"/>
            <a:chExt cx="2743200" cy="2652594"/>
          </a:xfrm>
        </p:grpSpPr>
        <p:pic>
          <p:nvPicPr>
            <p:cNvPr id="4" name="Picture 3" descr="Aubrey_Isle_di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7400" y="2133600"/>
              <a:ext cx="2419603" cy="1816946"/>
            </a:xfrm>
            <a:prstGeom prst="rect">
              <a:avLst/>
            </a:prstGeom>
          </p:spPr>
        </p:pic>
        <p:sp>
          <p:nvSpPr>
            <p:cNvPr id="9" name="TextBox 8"/>
            <p:cNvSpPr txBox="1"/>
            <p:nvPr/>
          </p:nvSpPr>
          <p:spPr>
            <a:xfrm>
              <a:off x="5739810" y="3955197"/>
              <a:ext cx="2743200" cy="830997"/>
            </a:xfrm>
            <a:prstGeom prst="rect">
              <a:avLst/>
            </a:prstGeom>
            <a:noFill/>
          </p:spPr>
          <p:txBody>
            <a:bodyPr wrap="square" rtlCol="0">
              <a:spAutoFit/>
            </a:bodyPr>
            <a:lstStyle/>
            <a:p>
              <a:pPr algn="ctr"/>
              <a:r>
                <a:rPr lang="en-US" dirty="0" smtClean="0"/>
                <a:t>Intel MIC</a:t>
              </a:r>
            </a:p>
            <a:p>
              <a:pPr algn="ctr"/>
              <a:r>
                <a:rPr lang="en-US" b="1" dirty="0" smtClean="0"/>
                <a:t>(TACC Stampede)</a:t>
              </a:r>
              <a:endParaRPr lang="en-US" b="1" dirty="0"/>
            </a:p>
          </p:txBody>
        </p:sp>
      </p:grpSp>
      <p:grpSp>
        <p:nvGrpSpPr>
          <p:cNvPr id="13" name="Group 12"/>
          <p:cNvGrpSpPr/>
          <p:nvPr/>
        </p:nvGrpSpPr>
        <p:grpSpPr>
          <a:xfrm>
            <a:off x="304800" y="2085385"/>
            <a:ext cx="2286000" cy="2710750"/>
            <a:chOff x="304800" y="2158847"/>
            <a:chExt cx="2286000" cy="2710750"/>
          </a:xfrm>
        </p:grpSpPr>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399" y="2158847"/>
              <a:ext cx="1905001" cy="1884218"/>
            </a:xfrm>
            <a:prstGeom prst="rect">
              <a:avLst/>
            </a:prstGeom>
          </p:spPr>
        </p:pic>
        <p:sp>
          <p:nvSpPr>
            <p:cNvPr id="12" name="TextBox 11"/>
            <p:cNvSpPr txBox="1"/>
            <p:nvPr/>
          </p:nvSpPr>
          <p:spPr>
            <a:xfrm>
              <a:off x="304800" y="4038600"/>
              <a:ext cx="2286000" cy="830997"/>
            </a:xfrm>
            <a:prstGeom prst="rect">
              <a:avLst/>
            </a:prstGeom>
            <a:noFill/>
          </p:spPr>
          <p:txBody>
            <a:bodyPr wrap="square" rtlCol="0">
              <a:spAutoFit/>
            </a:bodyPr>
            <a:lstStyle/>
            <a:p>
              <a:pPr algn="ctr"/>
              <a:r>
                <a:rPr lang="en-US" dirty="0" err="1" smtClean="0"/>
                <a:t>Kepler</a:t>
              </a:r>
              <a:r>
                <a:rPr lang="en-US" dirty="0" smtClean="0"/>
                <a:t> GPU</a:t>
              </a:r>
            </a:p>
            <a:p>
              <a:pPr algn="ctr"/>
              <a:r>
                <a:rPr lang="en-US" b="1" dirty="0" smtClean="0"/>
                <a:t>(Blue Waters)</a:t>
              </a:r>
              <a:endParaRPr lang="en-US" b="1" dirty="0"/>
            </a:p>
          </p:txBody>
        </p:sp>
      </p:grpSp>
      <p:pic>
        <p:nvPicPr>
          <p:cNvPr id="17" name="Picture 16"/>
          <p:cNvPicPr>
            <a:picLocks noChangeAspect="1"/>
          </p:cNvPicPr>
          <p:nvPr/>
        </p:nvPicPr>
        <p:blipFill>
          <a:blip r:embed="rId5"/>
          <a:stretch>
            <a:fillRect/>
          </a:stretch>
        </p:blipFill>
        <p:spPr>
          <a:xfrm>
            <a:off x="3200400" y="2140803"/>
            <a:ext cx="2219109" cy="1801091"/>
          </a:xfrm>
          <a:prstGeom prst="rect">
            <a:avLst/>
          </a:prstGeom>
        </p:spPr>
      </p:pic>
      <p:sp>
        <p:nvSpPr>
          <p:cNvPr id="18" name="TextBox 17"/>
          <p:cNvSpPr txBox="1"/>
          <p:nvPr/>
        </p:nvSpPr>
        <p:spPr>
          <a:xfrm>
            <a:off x="2971800" y="3969603"/>
            <a:ext cx="2743200" cy="830997"/>
          </a:xfrm>
          <a:prstGeom prst="rect">
            <a:avLst/>
          </a:prstGeom>
          <a:noFill/>
        </p:spPr>
        <p:txBody>
          <a:bodyPr wrap="square" rtlCol="0">
            <a:spAutoFit/>
          </a:bodyPr>
          <a:lstStyle/>
          <a:p>
            <a:pPr algn="ctr"/>
            <a:r>
              <a:rPr lang="en-US" dirty="0" smtClean="0"/>
              <a:t>AMD </a:t>
            </a:r>
            <a:r>
              <a:rPr lang="en-US" dirty="0" err="1" smtClean="0"/>
              <a:t>Interlagos</a:t>
            </a:r>
            <a:endParaRPr lang="en-US" dirty="0" smtClean="0"/>
          </a:p>
          <a:p>
            <a:pPr algn="ctr"/>
            <a:r>
              <a:rPr lang="en-US" b="1" dirty="0" smtClean="0"/>
              <a:t>(Blue Waters)</a:t>
            </a:r>
            <a:endParaRPr lang="en-US" b="1" dirty="0"/>
          </a:p>
        </p:txBody>
      </p:sp>
    </p:spTree>
    <p:extLst>
      <p:ext uri="{BB962C8B-B14F-4D97-AF65-F5344CB8AC3E}">
        <p14:creationId xmlns:p14="http://schemas.microsoft.com/office/powerpoint/2010/main" val="2583276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1026"/>
          <p:cNvSpPr>
            <a:spLocks noGrp="1" noChangeArrowheads="1"/>
          </p:cNvSpPr>
          <p:nvPr>
            <p:ph type="title"/>
          </p:nvPr>
        </p:nvSpPr>
        <p:spPr>
          <a:xfrm>
            <a:off x="152400" y="228600"/>
            <a:ext cx="8839200" cy="1143000"/>
          </a:xfrm>
        </p:spPr>
        <p:txBody>
          <a:bodyPr/>
          <a:lstStyle/>
          <a:p>
            <a:r>
              <a:rPr lang="en-US"/>
              <a:t>Parallel Programming Lab</a:t>
            </a:r>
            <a:br>
              <a:rPr lang="en-US"/>
            </a:br>
            <a:r>
              <a:rPr lang="en-US" sz="3600"/>
              <a:t>University of Illinois at Urbana-Champaign</a:t>
            </a:r>
            <a:endParaRPr lang="en-US"/>
          </a:p>
        </p:txBody>
      </p:sp>
      <p:sp>
        <p:nvSpPr>
          <p:cNvPr id="495621" name="Rectangle 1029"/>
          <p:cNvSpPr>
            <a:spLocks noChangeArrowheads="1"/>
          </p:cNvSpPr>
          <p:nvPr/>
        </p:nvSpPr>
        <p:spPr bwMode="auto">
          <a:xfrm>
            <a:off x="4191000" y="4876800"/>
            <a:ext cx="485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t>Siebel Center for Computer Science</a:t>
            </a:r>
          </a:p>
        </p:txBody>
      </p:sp>
      <p:pic>
        <p:nvPicPr>
          <p:cNvPr id="495623" name="Picture 1031" descr="lg_siebel"/>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267200" y="1917700"/>
            <a:ext cx="4648200" cy="2959100"/>
          </a:xfrm>
        </p:spPr>
      </p:pic>
      <p:pic>
        <p:nvPicPr>
          <p:cNvPr id="495624" name="Picture 1032" descr="groupSpring20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524000"/>
            <a:ext cx="3702050" cy="3987800"/>
          </a:xfrm>
          <a:prstGeom prst="rect">
            <a:avLst/>
          </a:prstGeom>
          <a:noFill/>
          <a:extLst>
            <a:ext uri="{909E8E84-426E-40dd-AFC4-6F175D3DCCD1}">
              <a14:hiddenFill xmlns:a14="http://schemas.microsoft.com/office/drawing/2010/main">
                <a:solidFill>
                  <a:srgbClr val="FFFFFF"/>
                </a:solidFill>
              </a14:hiddenFill>
            </a:ext>
          </a:extLst>
        </p:spPr>
      </p:pic>
      <p:sp>
        <p:nvSpPr>
          <p:cNvPr id="495625" name="Rectangle 1033"/>
          <p:cNvSpPr>
            <a:spLocks noChangeArrowheads="1"/>
          </p:cNvSpPr>
          <p:nvPr/>
        </p:nvSpPr>
        <p:spPr bwMode="auto">
          <a:xfrm>
            <a:off x="2590800" y="5791200"/>
            <a:ext cx="374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http://charm.cs.illinois.edu/</a:t>
            </a:r>
          </a:p>
        </p:txBody>
      </p:sp>
    </p:spTree>
    <p:extLst>
      <p:ext uri="{BB962C8B-B14F-4D97-AF65-F5344CB8AC3E}">
        <p14:creationId xmlns:p14="http://schemas.microsoft.com/office/powerpoint/2010/main" val="2741651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1026"/>
          <p:cNvSpPr txBox="1">
            <a:spLocks noChangeArrowheads="1"/>
          </p:cNvSpPr>
          <p:nvPr/>
        </p:nvSpPr>
        <p:spPr bwMode="auto">
          <a:xfrm>
            <a:off x="3429000" y="2832100"/>
            <a:ext cx="2895600" cy="1192213"/>
          </a:xfrm>
          <a:prstGeom prst="rect">
            <a:avLst/>
          </a:prstGeom>
          <a:solidFill>
            <a:srgbClr val="CCFFFF"/>
          </a:solidFill>
          <a:ln w="19050">
            <a:solidFill>
              <a:srgbClr val="0080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sz="2000" b="0">
                <a:solidFill>
                  <a:srgbClr val="FF0000"/>
                </a:solidFill>
              </a:rPr>
              <a:t>Parallel Objects,</a:t>
            </a:r>
          </a:p>
          <a:p>
            <a:pPr algn="ctr">
              <a:lnSpc>
                <a:spcPct val="85000"/>
              </a:lnSpc>
              <a:spcBef>
                <a:spcPct val="50000"/>
              </a:spcBef>
            </a:pPr>
            <a:r>
              <a:rPr lang="en-US" sz="2000" b="0">
                <a:solidFill>
                  <a:srgbClr val="FF0000"/>
                </a:solidFill>
              </a:rPr>
              <a:t>Adaptive Runtime System </a:t>
            </a:r>
          </a:p>
          <a:p>
            <a:pPr algn="ctr">
              <a:lnSpc>
                <a:spcPct val="85000"/>
              </a:lnSpc>
              <a:spcBef>
                <a:spcPct val="50000"/>
              </a:spcBef>
            </a:pPr>
            <a:r>
              <a:rPr lang="en-US" sz="2000" b="0">
                <a:solidFill>
                  <a:srgbClr val="FF0000"/>
                </a:solidFill>
              </a:rPr>
              <a:t>Libraries and Tools</a:t>
            </a:r>
          </a:p>
        </p:txBody>
      </p:sp>
      <p:pic>
        <p:nvPicPr>
          <p:cNvPr id="471043" name="Picture 1027" descr="cosm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2514600"/>
            <a:ext cx="2154238" cy="1301750"/>
          </a:xfrm>
          <a:prstGeom prst="rect">
            <a:avLst/>
          </a:prstGeom>
          <a:noFill/>
          <a:extLst>
            <a:ext uri="{909E8E84-426E-40dd-AFC4-6F175D3DCCD1}">
              <a14:hiddenFill xmlns:a14="http://schemas.microsoft.com/office/drawing/2010/main">
                <a:solidFill>
                  <a:srgbClr val="FFFFFF"/>
                </a:solidFill>
              </a14:hiddenFill>
            </a:ext>
          </a:extLst>
        </p:spPr>
      </p:pic>
      <p:pic>
        <p:nvPicPr>
          <p:cNvPr id="471044" name="Picture 1028" descr="ignition_stil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3000" y="3886200"/>
            <a:ext cx="150018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71045" name="Picture 1029" descr="fold_tra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457200"/>
            <a:ext cx="1490663" cy="1828800"/>
          </a:xfrm>
          <a:prstGeom prst="rect">
            <a:avLst/>
          </a:prstGeom>
          <a:noFill/>
          <a:extLst>
            <a:ext uri="{909E8E84-426E-40dd-AFC4-6F175D3DCCD1}">
              <a14:hiddenFill xmlns:a14="http://schemas.microsoft.com/office/drawing/2010/main">
                <a:solidFill>
                  <a:srgbClr val="FFFFFF"/>
                </a:solidFill>
              </a14:hiddenFill>
            </a:ext>
          </a:extLst>
        </p:spPr>
      </p:pic>
      <p:sp>
        <p:nvSpPr>
          <p:cNvPr id="471046" name="Text Box 1030"/>
          <p:cNvSpPr txBox="1">
            <a:spLocks noChangeArrowheads="1"/>
          </p:cNvSpPr>
          <p:nvPr/>
        </p:nvSpPr>
        <p:spPr bwMode="auto">
          <a:xfrm>
            <a:off x="1600200" y="5791200"/>
            <a:ext cx="6629400" cy="650875"/>
          </a:xfrm>
          <a:prstGeom prst="rect">
            <a:avLst/>
          </a:prstGeom>
          <a:solidFill>
            <a:srgbClr val="FFFF99"/>
          </a:solidFill>
          <a:ln w="9525">
            <a:solidFill>
              <a:srgbClr val="8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b="0">
                <a:solidFill>
                  <a:srgbClr val="003399"/>
                </a:solidFill>
              </a:rPr>
              <a:t>The enabling CS technology of parallel objects and intelligent Runtime systems has led to several collaborative applications in CSE</a:t>
            </a:r>
          </a:p>
        </p:txBody>
      </p:sp>
      <p:sp>
        <p:nvSpPr>
          <p:cNvPr id="471047" name="Text Box 1031"/>
          <p:cNvSpPr txBox="1">
            <a:spLocks noChangeArrowheads="1"/>
          </p:cNvSpPr>
          <p:nvPr/>
        </p:nvSpPr>
        <p:spPr bwMode="auto">
          <a:xfrm>
            <a:off x="6858000" y="3886200"/>
            <a:ext cx="22860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rgbClr val="003399"/>
                </a:solidFill>
              </a:rPr>
              <a:t>Crack Propagation</a:t>
            </a:r>
          </a:p>
        </p:txBody>
      </p:sp>
      <p:sp>
        <p:nvSpPr>
          <p:cNvPr id="471048" name="Text Box 1032"/>
          <p:cNvSpPr txBox="1">
            <a:spLocks noChangeArrowheads="1"/>
          </p:cNvSpPr>
          <p:nvPr/>
        </p:nvSpPr>
        <p:spPr bwMode="auto">
          <a:xfrm>
            <a:off x="6248400" y="5486400"/>
            <a:ext cx="22860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rgbClr val="003399"/>
                </a:solidFill>
              </a:rPr>
              <a:t>Space-time meshes</a:t>
            </a:r>
          </a:p>
        </p:txBody>
      </p:sp>
      <p:sp>
        <p:nvSpPr>
          <p:cNvPr id="471049" name="Text Box 1033"/>
          <p:cNvSpPr txBox="1">
            <a:spLocks noChangeArrowheads="1"/>
          </p:cNvSpPr>
          <p:nvPr/>
        </p:nvSpPr>
        <p:spPr bwMode="auto">
          <a:xfrm>
            <a:off x="533400" y="2286000"/>
            <a:ext cx="25146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rgbClr val="003399"/>
                </a:solidFill>
              </a:rPr>
              <a:t>Computational Cosmology</a:t>
            </a:r>
          </a:p>
        </p:txBody>
      </p:sp>
      <p:sp>
        <p:nvSpPr>
          <p:cNvPr id="471050" name="Text Box 1034"/>
          <p:cNvSpPr txBox="1">
            <a:spLocks noChangeArrowheads="1"/>
          </p:cNvSpPr>
          <p:nvPr/>
        </p:nvSpPr>
        <p:spPr bwMode="auto">
          <a:xfrm>
            <a:off x="685800" y="5486400"/>
            <a:ext cx="22860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rgbClr val="003399"/>
                </a:solidFill>
              </a:rPr>
              <a:t>Rocket Simulation</a:t>
            </a:r>
          </a:p>
        </p:txBody>
      </p:sp>
      <p:sp>
        <p:nvSpPr>
          <p:cNvPr id="471051" name="Text Box 1035"/>
          <p:cNvSpPr txBox="1">
            <a:spLocks noChangeArrowheads="1"/>
          </p:cNvSpPr>
          <p:nvPr/>
        </p:nvSpPr>
        <p:spPr bwMode="auto">
          <a:xfrm>
            <a:off x="6858000" y="304800"/>
            <a:ext cx="21336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chemeClr val="bg2"/>
                </a:solidFill>
              </a:rPr>
              <a:t>Protein Folding</a:t>
            </a:r>
          </a:p>
        </p:txBody>
      </p:sp>
      <p:sp>
        <p:nvSpPr>
          <p:cNvPr id="471052" name="Text Box 1036"/>
          <p:cNvSpPr txBox="1">
            <a:spLocks noChangeArrowheads="1"/>
          </p:cNvSpPr>
          <p:nvPr/>
        </p:nvSpPr>
        <p:spPr bwMode="auto">
          <a:xfrm>
            <a:off x="3429000" y="5486400"/>
            <a:ext cx="22860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rgbClr val="003399"/>
                </a:solidFill>
              </a:rPr>
              <a:t>Dendritic Growth</a:t>
            </a:r>
          </a:p>
        </p:txBody>
      </p:sp>
      <p:pic>
        <p:nvPicPr>
          <p:cNvPr id="471053" name="Picture 1037" descr="hca"/>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66800" y="685800"/>
            <a:ext cx="1690688" cy="1522413"/>
          </a:xfrm>
          <a:prstGeom prst="rect">
            <a:avLst/>
          </a:prstGeom>
          <a:noFill/>
          <a:extLst>
            <a:ext uri="{909E8E84-426E-40dd-AFC4-6F175D3DCCD1}">
              <a14:hiddenFill xmlns:a14="http://schemas.microsoft.com/office/drawing/2010/main">
                <a:solidFill>
                  <a:srgbClr val="FFFFFF"/>
                </a:solidFill>
              </a14:hiddenFill>
            </a:ext>
          </a:extLst>
        </p:spPr>
      </p:pic>
      <p:sp>
        <p:nvSpPr>
          <p:cNvPr id="471054" name="Text Box 1038"/>
          <p:cNvSpPr txBox="1">
            <a:spLocks noChangeArrowheads="1"/>
          </p:cNvSpPr>
          <p:nvPr/>
        </p:nvSpPr>
        <p:spPr bwMode="auto">
          <a:xfrm>
            <a:off x="152400" y="457200"/>
            <a:ext cx="2133600" cy="517525"/>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solidFill>
                  <a:schemeClr val="bg2"/>
                </a:solidFill>
              </a:rPr>
              <a:t>Quantum Chemistry (QM/MM)</a:t>
            </a:r>
          </a:p>
        </p:txBody>
      </p:sp>
      <p:pic>
        <p:nvPicPr>
          <p:cNvPr id="471055" name="Picture 1039" descr="h2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8600" y="914400"/>
            <a:ext cx="895350" cy="660400"/>
          </a:xfrm>
          <a:prstGeom prst="rect">
            <a:avLst/>
          </a:prstGeom>
          <a:noFill/>
          <a:extLst>
            <a:ext uri="{909E8E84-426E-40dd-AFC4-6F175D3DCCD1}">
              <a14:hiddenFill xmlns:a14="http://schemas.microsoft.com/office/drawing/2010/main">
                <a:solidFill>
                  <a:srgbClr val="FFFFFF"/>
                </a:solidFill>
              </a14:hiddenFill>
            </a:ext>
          </a:extLst>
        </p:spPr>
      </p:pic>
      <p:pic>
        <p:nvPicPr>
          <p:cNvPr id="471056" name="Picture 1040" descr="128chunks"/>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467600" y="2514600"/>
            <a:ext cx="1146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1057" name="Picture 104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948113" y="4114800"/>
            <a:ext cx="12477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71058" name="Picture 1042" descr="guoyTent2crop1_6"/>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172200" y="4267200"/>
            <a:ext cx="1524000" cy="1081088"/>
          </a:xfrm>
          <a:prstGeom prst="rect">
            <a:avLst/>
          </a:prstGeom>
          <a:noFill/>
          <a:extLst>
            <a:ext uri="{909E8E84-426E-40dd-AFC4-6F175D3DCCD1}">
              <a14:hiddenFill xmlns:a14="http://schemas.microsoft.com/office/drawing/2010/main">
                <a:solidFill>
                  <a:srgbClr val="FFFFFF"/>
                </a:solidFill>
              </a14:hiddenFill>
            </a:ext>
          </a:extLst>
        </p:spPr>
      </p:pic>
      <p:sp>
        <p:nvSpPr>
          <p:cNvPr id="471059" name="Text Box 1043"/>
          <p:cNvSpPr txBox="1">
            <a:spLocks noChangeArrowheads="1"/>
          </p:cNvSpPr>
          <p:nvPr/>
        </p:nvSpPr>
        <p:spPr bwMode="auto">
          <a:xfrm>
            <a:off x="1524000" y="0"/>
            <a:ext cx="6096000" cy="369888"/>
          </a:xfrm>
          <a:prstGeom prst="rect">
            <a:avLst/>
          </a:prstGeom>
          <a:solidFill>
            <a:srgbClr val="CCFFFF"/>
          </a:solidFill>
          <a:ln w="19050">
            <a:solidFill>
              <a:srgbClr val="0080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sz="2000" b="0">
                <a:solidFill>
                  <a:srgbClr val="FF0000"/>
                </a:solidFill>
              </a:rPr>
              <a:t>Develop abstractions in context of full-scale applications</a:t>
            </a:r>
          </a:p>
        </p:txBody>
      </p:sp>
      <p:pic>
        <p:nvPicPr>
          <p:cNvPr id="471060" name="Picture 1044" descr="cover_fig_st"/>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76600" y="762000"/>
            <a:ext cx="2590800" cy="2022475"/>
          </a:xfrm>
          <a:prstGeom prst="rect">
            <a:avLst/>
          </a:prstGeom>
          <a:noFill/>
          <a:extLst>
            <a:ext uri="{909E8E84-426E-40dd-AFC4-6F175D3DCCD1}">
              <a14:hiddenFill xmlns:a14="http://schemas.microsoft.com/office/drawing/2010/main">
                <a:solidFill>
                  <a:srgbClr val="FFFFFF"/>
                </a:solidFill>
              </a14:hiddenFill>
            </a:ext>
          </a:extLst>
        </p:spPr>
      </p:pic>
      <p:sp>
        <p:nvSpPr>
          <p:cNvPr id="471061" name="Text Box 1045"/>
          <p:cNvSpPr txBox="1">
            <a:spLocks noChangeArrowheads="1"/>
          </p:cNvSpPr>
          <p:nvPr/>
        </p:nvSpPr>
        <p:spPr bwMode="auto">
          <a:xfrm>
            <a:off x="3124200" y="457200"/>
            <a:ext cx="28956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chemeClr val="bg2"/>
                </a:solidFill>
              </a:rPr>
              <a:t>NAMD: Molecular Dynamics</a:t>
            </a:r>
          </a:p>
        </p:txBody>
      </p:sp>
      <p:sp>
        <p:nvSpPr>
          <p:cNvPr id="471062" name="Text Box 1046"/>
          <p:cNvSpPr txBox="1">
            <a:spLocks noChangeArrowheads="1"/>
          </p:cNvSpPr>
          <p:nvPr/>
        </p:nvSpPr>
        <p:spPr bwMode="auto">
          <a:xfrm>
            <a:off x="4724400" y="2133600"/>
            <a:ext cx="2438400" cy="336550"/>
          </a:xfrm>
          <a:prstGeom prst="rect">
            <a:avLst/>
          </a:prstGeom>
          <a:solidFill>
            <a:srgbClr val="CC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solidFill>
                  <a:schemeClr val="bg2"/>
                </a:solidFill>
              </a:rPr>
              <a:t>STM virus simulation</a:t>
            </a:r>
          </a:p>
        </p:txBody>
      </p:sp>
    </p:spTree>
    <p:extLst>
      <p:ext uri="{BB962C8B-B14F-4D97-AF65-F5344CB8AC3E}">
        <p14:creationId xmlns:p14="http://schemas.microsoft.com/office/powerpoint/2010/main" val="2437415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810000" y="304800"/>
            <a:ext cx="4876800" cy="1524000"/>
          </a:xfrm>
        </p:spPr>
        <p:txBody>
          <a:bodyPr/>
          <a:lstStyle/>
          <a:p>
            <a:r>
              <a:rPr lang="en-US" dirty="0"/>
              <a:t>Beckman Institute</a:t>
            </a:r>
            <a:br>
              <a:rPr lang="en-US" dirty="0"/>
            </a:br>
            <a:r>
              <a:rPr lang="en-US" sz="3600" dirty="0"/>
              <a:t>University of Illinois at Urbana-Champaign</a:t>
            </a:r>
            <a:endParaRPr lang="en-US" dirty="0"/>
          </a:p>
        </p:txBody>
      </p:sp>
      <p:pic>
        <p:nvPicPr>
          <p:cNvPr id="380933" name="Picture 5" descr="biheader05"/>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76200" y="0"/>
            <a:ext cx="3810000" cy="3810000"/>
          </a:xfrm>
        </p:spPr>
      </p:pic>
      <p:sp>
        <p:nvSpPr>
          <p:cNvPr id="380937" name="Rectangle 9"/>
          <p:cNvSpPr>
            <a:spLocks noChangeArrowheads="1"/>
          </p:cNvSpPr>
          <p:nvPr/>
        </p:nvSpPr>
        <p:spPr bwMode="auto">
          <a:xfrm>
            <a:off x="4343400" y="2057400"/>
            <a:ext cx="40135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t>Theoretical and Computational</a:t>
            </a:r>
          </a:p>
          <a:p>
            <a:pPr algn="ctr"/>
            <a:r>
              <a:rPr lang="en-US" dirty="0"/>
              <a:t>Biophysics </a:t>
            </a:r>
            <a:r>
              <a:rPr lang="en-US" dirty="0" smtClean="0"/>
              <a:t>Group</a:t>
            </a:r>
          </a:p>
        </p:txBody>
      </p:sp>
      <p:pic>
        <p:nvPicPr>
          <p:cNvPr id="2" name="Picture 1"/>
          <p:cNvPicPr>
            <a:picLocks noChangeAspect="1"/>
          </p:cNvPicPr>
          <p:nvPr/>
        </p:nvPicPr>
        <p:blipFill>
          <a:blip r:embed="rId4"/>
          <a:stretch>
            <a:fillRect/>
          </a:stretch>
        </p:blipFill>
        <p:spPr>
          <a:xfrm>
            <a:off x="2971800" y="3124200"/>
            <a:ext cx="6096000" cy="3257405"/>
          </a:xfrm>
          <a:prstGeom prst="rect">
            <a:avLst/>
          </a:prstGeom>
        </p:spPr>
      </p:pic>
    </p:spTree>
    <p:extLst>
      <p:ext uri="{BB962C8B-B14F-4D97-AF65-F5344CB8AC3E}">
        <p14:creationId xmlns:p14="http://schemas.microsoft.com/office/powerpoint/2010/main" val="41067261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0"/>
            <a:ext cx="7772400" cy="1143000"/>
          </a:xfrm>
        </p:spPr>
        <p:txBody>
          <a:bodyPr>
            <a:normAutofit fontScale="90000"/>
          </a:bodyPr>
          <a:lstStyle/>
          <a:p>
            <a:r>
              <a:rPr lang="en-US" dirty="0" smtClean="0">
                <a:ea typeface="ＭＳ Ｐゴシック" charset="-128"/>
              </a:rPr>
              <a:t>Computing research drives NAMD</a:t>
            </a:r>
          </a:p>
        </p:txBody>
      </p:sp>
      <p:sp>
        <p:nvSpPr>
          <p:cNvPr id="20482" name="Text Placeholder 4"/>
          <p:cNvSpPr>
            <a:spLocks noGrp="1"/>
          </p:cNvSpPr>
          <p:nvPr>
            <p:ph idx="1"/>
          </p:nvPr>
        </p:nvSpPr>
        <p:spPr>
          <a:xfrm>
            <a:off x="457200" y="1295400"/>
            <a:ext cx="8229600" cy="4648200"/>
          </a:xfrm>
        </p:spPr>
        <p:txBody>
          <a:bodyPr/>
          <a:lstStyle/>
          <a:p>
            <a:r>
              <a:rPr lang="en-US" sz="2400" dirty="0" smtClean="0">
                <a:ea typeface="ＭＳ Ｐゴシック" charset="-128"/>
              </a:rPr>
              <a:t>Parallel Programming Lab – </a:t>
            </a:r>
            <a:r>
              <a:rPr lang="en-US" sz="2400" dirty="0">
                <a:ea typeface="ＭＳ Ｐゴシック" charset="-128"/>
              </a:rPr>
              <a:t>d</a:t>
            </a:r>
            <a:r>
              <a:rPr lang="en-US" sz="2400" dirty="0" smtClean="0">
                <a:ea typeface="ＭＳ Ｐゴシック" charset="-128"/>
              </a:rPr>
              <a:t>irected by Prof </a:t>
            </a:r>
            <a:r>
              <a:rPr lang="en-US" sz="2400" dirty="0" err="1" smtClean="0">
                <a:ea typeface="ＭＳ Ｐゴシック" charset="-128"/>
              </a:rPr>
              <a:t>Laxmikant</a:t>
            </a:r>
            <a:r>
              <a:rPr lang="en-US" sz="2400" dirty="0" smtClean="0">
                <a:ea typeface="ＭＳ Ｐゴシック" charset="-128"/>
              </a:rPr>
              <a:t> Kale</a:t>
            </a:r>
          </a:p>
          <a:p>
            <a:pPr lvl="1"/>
            <a:r>
              <a:rPr lang="en-US" sz="2400" dirty="0" smtClean="0">
                <a:ea typeface="ＭＳ Ｐゴシック" charset="-128"/>
              </a:rPr>
              <a:t>Charm++ is an Adaptive Parallel Runtime System</a:t>
            </a:r>
          </a:p>
          <a:p>
            <a:pPr lvl="2"/>
            <a:r>
              <a:rPr lang="en-US" sz="2000" dirty="0" smtClean="0">
                <a:ea typeface="ＭＳ Ｐゴシック" charset="-128"/>
              </a:rPr>
              <a:t>Gordon Bell Prize 2002</a:t>
            </a:r>
          </a:p>
          <a:p>
            <a:pPr lvl="2"/>
            <a:r>
              <a:rPr lang="en-US" sz="2000" dirty="0" smtClean="0">
                <a:ea typeface="ＭＳ Ｐゴシック" charset="-128"/>
              </a:rPr>
              <a:t>Three publications at Supercomputing 2011</a:t>
            </a:r>
          </a:p>
          <a:p>
            <a:pPr lvl="2"/>
            <a:r>
              <a:rPr lang="en-US" sz="2000" dirty="0" smtClean="0">
                <a:ea typeface="ＭＳ Ｐゴシック" charset="-128"/>
              </a:rPr>
              <a:t>Four panels discussing the future necessity of our ideas</a:t>
            </a:r>
          </a:p>
          <a:p>
            <a:r>
              <a:rPr lang="en-US" sz="2400" dirty="0" smtClean="0">
                <a:ea typeface="ＭＳ Ｐゴシック" charset="-128"/>
              </a:rPr>
              <a:t>20 years of co-design for NAMD performance, portability, and productivity, </a:t>
            </a:r>
            <a:r>
              <a:rPr lang="en-US" sz="2400" dirty="0" err="1" smtClean="0">
                <a:ea typeface="ＭＳ Ｐゴシック" charset="-128"/>
              </a:rPr>
              <a:t>adaptivity</a:t>
            </a:r>
            <a:endParaRPr lang="en-US" sz="2400" dirty="0" smtClean="0">
              <a:ea typeface="ＭＳ Ｐゴシック" charset="-128"/>
            </a:endParaRPr>
          </a:p>
          <a:p>
            <a:pPr lvl="2"/>
            <a:r>
              <a:rPr lang="en-US" sz="2000" dirty="0" smtClean="0">
                <a:ea typeface="ＭＳ Ｐゴシック" charset="-128"/>
              </a:rPr>
              <a:t>Recent example: Implicit Solvent deployed in NAMD by 1 RA in 6 months. 4x more scalable than similar codes</a:t>
            </a:r>
          </a:p>
          <a:p>
            <a:r>
              <a:rPr lang="en-US" sz="2400" dirty="0" smtClean="0">
                <a:ea typeface="ＭＳ Ｐゴシック" charset="-128"/>
              </a:rPr>
              <a:t>Yesterday’</a:t>
            </a:r>
            <a:r>
              <a:rPr lang="en-US" altLang="ja-JP" sz="2400" dirty="0" smtClean="0">
                <a:ea typeface="ＭＳ Ｐゴシック" charset="-128"/>
              </a:rPr>
              <a:t>s supercomputer is tomorrow’s desktop</a:t>
            </a:r>
          </a:p>
          <a:p>
            <a:pPr lvl="1">
              <a:buFontTx/>
              <a:buNone/>
            </a:pPr>
            <a:endParaRPr lang="en-US" sz="2400" dirty="0" smtClean="0">
              <a:ea typeface="ＭＳ Ｐゴシック" charset="-128"/>
            </a:endParaRPr>
          </a:p>
          <a:p>
            <a:pPr lvl="1">
              <a:buFontTx/>
              <a:buNone/>
            </a:pPr>
            <a:endParaRPr lang="en-US" sz="2000" dirty="0" smtClean="0">
              <a:ea typeface="ＭＳ Ｐゴシック" charset="-128"/>
            </a:endParaRPr>
          </a:p>
          <a:p>
            <a:endParaRPr lang="en-US" dirty="0" smtClean="0">
              <a:ea typeface="ＭＳ Ｐゴシック" charset="-128"/>
            </a:endParaRPr>
          </a:p>
        </p:txBody>
      </p:sp>
    </p:spTree>
    <p:extLst>
      <p:ext uri="{BB962C8B-B14F-4D97-AF65-F5344CB8AC3E}">
        <p14:creationId xmlns:p14="http://schemas.microsoft.com/office/powerpoint/2010/main" val="33107690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nch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2133600"/>
            <a:ext cx="5423488" cy="4191000"/>
          </a:xfrm>
          <a:prstGeom prst="rect">
            <a:avLst/>
          </a:prstGeom>
        </p:spPr>
      </p:pic>
      <p:sp>
        <p:nvSpPr>
          <p:cNvPr id="9" name="TextBox 8"/>
          <p:cNvSpPr txBox="1"/>
          <p:nvPr/>
        </p:nvSpPr>
        <p:spPr>
          <a:xfrm>
            <a:off x="152400" y="152400"/>
            <a:ext cx="8839200" cy="584776"/>
          </a:xfrm>
          <a:prstGeom prst="rect">
            <a:avLst/>
          </a:prstGeom>
          <a:noFill/>
        </p:spPr>
        <p:txBody>
          <a:bodyPr wrap="square" rtlCol="0">
            <a:spAutoFit/>
          </a:bodyPr>
          <a:lstStyle/>
          <a:p>
            <a:pPr algn="ctr"/>
            <a:r>
              <a:rPr lang="en-US" sz="3200" dirty="0" smtClean="0"/>
              <a:t>NAMD 2.8 Highly Scalable Implicit Solvent Model</a:t>
            </a:r>
            <a:endParaRPr lang="en-US" sz="3200" dirty="0"/>
          </a:p>
        </p:txBody>
      </p:sp>
      <p:sp>
        <p:nvSpPr>
          <p:cNvPr id="12" name="TextBox 11"/>
          <p:cNvSpPr txBox="1"/>
          <p:nvPr/>
        </p:nvSpPr>
        <p:spPr>
          <a:xfrm>
            <a:off x="228599" y="914400"/>
            <a:ext cx="5257801" cy="923330"/>
          </a:xfrm>
          <a:prstGeom prst="rect">
            <a:avLst/>
          </a:prstGeom>
          <a:noFill/>
          <a:ln>
            <a:solidFill>
              <a:schemeClr val="tx1"/>
            </a:solidFill>
          </a:ln>
        </p:spPr>
        <p:txBody>
          <a:bodyPr wrap="square" rtlCol="0">
            <a:spAutoFit/>
          </a:bodyPr>
          <a:lstStyle/>
          <a:p>
            <a:pPr algn="l"/>
            <a:r>
              <a:rPr lang="en-US" sz="1800" dirty="0" smtClean="0"/>
              <a:t>NAMD Implicit Solvent is 4x more scalable than Traditional Implicit Solvent for all system sizes, implemented by one GRA in 6 months.</a:t>
            </a:r>
            <a:endParaRPr lang="en-US" sz="1800" dirty="0"/>
          </a:p>
        </p:txBody>
      </p:sp>
      <p:pic>
        <p:nvPicPr>
          <p:cNvPr id="16" name="Picture 15" descr="structures_vir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91200" y="1905000"/>
            <a:ext cx="3215403" cy="4191000"/>
          </a:xfrm>
          <a:prstGeom prst="rect">
            <a:avLst/>
          </a:prstGeom>
        </p:spPr>
      </p:pic>
      <p:sp>
        <p:nvSpPr>
          <p:cNvPr id="22" name="Rectangle 21"/>
          <p:cNvSpPr/>
          <p:nvPr/>
        </p:nvSpPr>
        <p:spPr bwMode="auto">
          <a:xfrm>
            <a:off x="5562600" y="2362200"/>
            <a:ext cx="228600" cy="2286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29" name="Oval 28"/>
          <p:cNvSpPr/>
          <p:nvPr/>
        </p:nvSpPr>
        <p:spPr bwMode="auto">
          <a:xfrm>
            <a:off x="6172200" y="3200400"/>
            <a:ext cx="228600" cy="2286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30" name="Isosceles Triangle 29"/>
          <p:cNvSpPr/>
          <p:nvPr/>
        </p:nvSpPr>
        <p:spPr bwMode="auto">
          <a:xfrm>
            <a:off x="6324600" y="4114800"/>
            <a:ext cx="304800" cy="228600"/>
          </a:xfrm>
          <a:prstGeom prst="triangle">
            <a:avLst/>
          </a:prstGeom>
          <a:solidFill>
            <a:srgbClr val="0000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charset="0"/>
              <a:ea typeface="ＭＳ Ｐゴシック" charset="0"/>
            </a:endParaRPr>
          </a:p>
        </p:txBody>
      </p:sp>
      <p:sp>
        <p:nvSpPr>
          <p:cNvPr id="31" name="Diamond 30"/>
          <p:cNvSpPr/>
          <p:nvPr/>
        </p:nvSpPr>
        <p:spPr bwMode="auto">
          <a:xfrm>
            <a:off x="6553200" y="4724400"/>
            <a:ext cx="304800" cy="304800"/>
          </a:xfrm>
          <a:prstGeom prst="diamond">
            <a:avLst/>
          </a:prstGeom>
          <a:solidFill>
            <a:srgbClr val="00BA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4096" name="Isosceles Triangle 4095"/>
          <p:cNvSpPr/>
          <p:nvPr/>
        </p:nvSpPr>
        <p:spPr bwMode="auto">
          <a:xfrm rot="16200000">
            <a:off x="6496050" y="5810250"/>
            <a:ext cx="304800" cy="266700"/>
          </a:xfrm>
          <a:prstGeom prst="triangle">
            <a:avLst/>
          </a:prstGeom>
          <a:solidFill>
            <a:srgbClr val="8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41" name="Isosceles Triangle 40"/>
          <p:cNvSpPr/>
          <p:nvPr/>
        </p:nvSpPr>
        <p:spPr bwMode="auto">
          <a:xfrm rot="10800000">
            <a:off x="6553200" y="5334000"/>
            <a:ext cx="304800" cy="228600"/>
          </a:xfrm>
          <a:prstGeom prst="triangle">
            <a:avLst/>
          </a:prstGeom>
          <a:solidFill>
            <a:srgbClr val="FF24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charset="0"/>
              <a:ea typeface="ＭＳ Ｐゴシック" charset="0"/>
            </a:endParaRPr>
          </a:p>
        </p:txBody>
      </p:sp>
      <p:grpSp>
        <p:nvGrpSpPr>
          <p:cNvPr id="10" name="Group 9"/>
          <p:cNvGrpSpPr/>
          <p:nvPr/>
        </p:nvGrpSpPr>
        <p:grpSpPr>
          <a:xfrm>
            <a:off x="3200400" y="5029200"/>
            <a:ext cx="2590800" cy="609600"/>
            <a:chOff x="4191000" y="4800600"/>
            <a:chExt cx="2590800" cy="609600"/>
          </a:xfrm>
        </p:grpSpPr>
        <p:sp>
          <p:nvSpPr>
            <p:cNvPr id="7" name="Pentagon 6"/>
            <p:cNvSpPr/>
            <p:nvPr/>
          </p:nvSpPr>
          <p:spPr bwMode="auto">
            <a:xfrm flipH="1">
              <a:off x="4191000" y="4800600"/>
              <a:ext cx="2590800" cy="609600"/>
            </a:xfrm>
            <a:prstGeom prst="homePlate">
              <a:avLst/>
            </a:prstGeom>
            <a:solidFill>
              <a:srgbClr val="FF818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5" name="TextBox 4"/>
            <p:cNvSpPr txBox="1"/>
            <p:nvPr/>
          </p:nvSpPr>
          <p:spPr>
            <a:xfrm>
              <a:off x="4495800" y="4810780"/>
              <a:ext cx="1828800" cy="523220"/>
            </a:xfrm>
            <a:prstGeom prst="rect">
              <a:avLst/>
            </a:prstGeom>
            <a:noFill/>
          </p:spPr>
          <p:txBody>
            <a:bodyPr wrap="square" rtlCol="0">
              <a:spAutoFit/>
            </a:bodyPr>
            <a:lstStyle/>
            <a:p>
              <a:pPr algn="l"/>
              <a:r>
                <a:rPr lang="en-US" sz="2800" dirty="0"/>
                <a:t>t</a:t>
              </a:r>
              <a:r>
                <a:rPr lang="en-US" sz="2800" dirty="0" smtClean="0"/>
                <a:t>raditional</a:t>
              </a:r>
              <a:endParaRPr lang="en-US" sz="2800" dirty="0"/>
            </a:p>
          </p:txBody>
        </p:sp>
      </p:grpSp>
      <p:sp>
        <p:nvSpPr>
          <p:cNvPr id="4097" name="Frame 4096"/>
          <p:cNvSpPr/>
          <p:nvPr/>
        </p:nvSpPr>
        <p:spPr bwMode="auto">
          <a:xfrm>
            <a:off x="5257800" y="5139724"/>
            <a:ext cx="381000" cy="381000"/>
          </a:xfrm>
          <a:prstGeom prst="frame">
            <a:avLst>
              <a:gd name="adj1" fmla="val 26162"/>
            </a:avLst>
          </a:prstGeom>
          <a:solidFill>
            <a:schemeClr val="tx1">
              <a:lumMod val="50000"/>
              <a:lumOff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grpSp>
        <p:nvGrpSpPr>
          <p:cNvPr id="4106" name="Group 4105"/>
          <p:cNvGrpSpPr/>
          <p:nvPr/>
        </p:nvGrpSpPr>
        <p:grpSpPr>
          <a:xfrm>
            <a:off x="1600200" y="2286000"/>
            <a:ext cx="2133600" cy="685800"/>
            <a:chOff x="1066800" y="2133600"/>
            <a:chExt cx="2133600" cy="685800"/>
          </a:xfrm>
        </p:grpSpPr>
        <p:grpSp>
          <p:nvGrpSpPr>
            <p:cNvPr id="11" name="Group 10"/>
            <p:cNvGrpSpPr/>
            <p:nvPr/>
          </p:nvGrpSpPr>
          <p:grpSpPr>
            <a:xfrm>
              <a:off x="1066800" y="2133600"/>
              <a:ext cx="2133600" cy="685800"/>
              <a:chOff x="1066800" y="2590800"/>
              <a:chExt cx="2133600" cy="685800"/>
            </a:xfrm>
          </p:grpSpPr>
          <p:sp>
            <p:nvSpPr>
              <p:cNvPr id="28" name="Pentagon 27"/>
              <p:cNvSpPr/>
              <p:nvPr/>
            </p:nvSpPr>
            <p:spPr bwMode="auto">
              <a:xfrm>
                <a:off x="1066800" y="2590800"/>
                <a:ext cx="2133600" cy="685800"/>
              </a:xfrm>
              <a:prstGeom prst="homePlate">
                <a:avLst/>
              </a:prstGeom>
              <a:solidFill>
                <a:srgbClr val="BDB9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charset="0"/>
                  <a:ea typeface="ＭＳ Ｐゴシック" charset="0"/>
                </a:endParaRPr>
              </a:p>
            </p:txBody>
          </p:sp>
          <p:sp>
            <p:nvSpPr>
              <p:cNvPr id="8" name="TextBox 7"/>
              <p:cNvSpPr txBox="1"/>
              <p:nvPr/>
            </p:nvSpPr>
            <p:spPr>
              <a:xfrm>
                <a:off x="1524000" y="2677180"/>
                <a:ext cx="1371600" cy="523220"/>
              </a:xfrm>
              <a:prstGeom prst="rect">
                <a:avLst/>
              </a:prstGeom>
              <a:noFill/>
            </p:spPr>
            <p:txBody>
              <a:bodyPr wrap="square" rtlCol="0">
                <a:spAutoFit/>
              </a:bodyPr>
              <a:lstStyle/>
              <a:p>
                <a:r>
                  <a:rPr lang="en-US" sz="2800" dirty="0" smtClean="0"/>
                  <a:t>NAMD</a:t>
                </a:r>
                <a:endParaRPr lang="en-US" sz="2800" dirty="0"/>
              </a:p>
            </p:txBody>
          </p:sp>
        </p:grpSp>
        <p:sp>
          <p:nvSpPr>
            <p:cNvPr id="4098" name="Rectangle 4097"/>
            <p:cNvSpPr/>
            <p:nvPr/>
          </p:nvSpPr>
          <p:spPr bwMode="auto">
            <a:xfrm>
              <a:off x="1219200" y="2362200"/>
              <a:ext cx="304800" cy="304800"/>
            </a:xfrm>
            <a:prstGeom prst="rect">
              <a:avLst/>
            </a:prstGeom>
            <a:solidFill>
              <a:schemeClr val="tx2">
                <a:lumMod val="50000"/>
                <a:lumOff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grpSp>
      <p:sp>
        <p:nvSpPr>
          <p:cNvPr id="4107" name="TextBox 4106"/>
          <p:cNvSpPr txBox="1"/>
          <p:nvPr/>
        </p:nvSpPr>
        <p:spPr>
          <a:xfrm>
            <a:off x="7665107" y="1534180"/>
            <a:ext cx="1447800" cy="523220"/>
          </a:xfrm>
          <a:prstGeom prst="rect">
            <a:avLst/>
          </a:prstGeom>
          <a:solidFill>
            <a:schemeClr val="bg1"/>
          </a:solidFill>
        </p:spPr>
        <p:txBody>
          <a:bodyPr wrap="square" rtlCol="0">
            <a:spAutoFit/>
          </a:bodyPr>
          <a:lstStyle/>
          <a:p>
            <a:pPr algn="l"/>
            <a:r>
              <a:rPr lang="en-US" sz="1400" dirty="0" smtClean="0"/>
              <a:t>138,000 Atoms</a:t>
            </a:r>
          </a:p>
          <a:p>
            <a:pPr algn="l"/>
            <a:r>
              <a:rPr lang="en-US" sz="1400" dirty="0" smtClean="0"/>
              <a:t>65M Interactions</a:t>
            </a:r>
            <a:endParaRPr lang="en-US" sz="1400" dirty="0"/>
          </a:p>
        </p:txBody>
      </p:sp>
      <p:sp>
        <p:nvSpPr>
          <p:cNvPr id="4108" name="TextBox 4107"/>
          <p:cNvSpPr txBox="1"/>
          <p:nvPr/>
        </p:nvSpPr>
        <p:spPr>
          <a:xfrm>
            <a:off x="0" y="6412468"/>
            <a:ext cx="9144000" cy="369332"/>
          </a:xfrm>
          <a:prstGeom prst="rect">
            <a:avLst/>
          </a:prstGeom>
          <a:solidFill>
            <a:schemeClr val="bg1"/>
          </a:solidFill>
        </p:spPr>
        <p:txBody>
          <a:bodyPr wrap="square" rtlCol="0">
            <a:spAutoFit/>
          </a:bodyPr>
          <a:lstStyle/>
          <a:p>
            <a:r>
              <a:rPr lang="en-US" sz="1800" dirty="0" smtClean="0"/>
              <a:t>Tanner et al., J. Chem. Theory and Comp., 7:3635-3642, 2011</a:t>
            </a:r>
            <a:endParaRPr lang="en-US" sz="1800" dirty="0"/>
          </a:p>
        </p:txBody>
      </p:sp>
      <p:sp>
        <p:nvSpPr>
          <p:cNvPr id="3" name="TextBox 2"/>
          <p:cNvSpPr txBox="1"/>
          <p:nvPr/>
        </p:nvSpPr>
        <p:spPr>
          <a:xfrm>
            <a:off x="1981200" y="6001757"/>
            <a:ext cx="2438400" cy="523220"/>
          </a:xfrm>
          <a:prstGeom prst="rect">
            <a:avLst/>
          </a:prstGeom>
          <a:solidFill>
            <a:schemeClr val="bg1"/>
          </a:solidFill>
        </p:spPr>
        <p:txBody>
          <a:bodyPr wrap="square" rtlCol="0" anchor="t">
            <a:spAutoFit/>
          </a:bodyPr>
          <a:lstStyle/>
          <a:p>
            <a:pPr algn="ctr"/>
            <a:r>
              <a:rPr lang="en-US" sz="2800" dirty="0" smtClean="0"/>
              <a:t>Processors</a:t>
            </a:r>
            <a:endParaRPr lang="en-US" sz="2800" dirty="0"/>
          </a:p>
        </p:txBody>
      </p:sp>
      <p:sp>
        <p:nvSpPr>
          <p:cNvPr id="4" name="Rectangle 3"/>
          <p:cNvSpPr/>
          <p:nvPr/>
        </p:nvSpPr>
        <p:spPr bwMode="auto">
          <a:xfrm>
            <a:off x="0" y="5943600"/>
            <a:ext cx="762000" cy="838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26" name="TextBox 25"/>
          <p:cNvSpPr txBox="1"/>
          <p:nvPr/>
        </p:nvSpPr>
        <p:spPr>
          <a:xfrm rot="16200000">
            <a:off x="-1290310" y="3738890"/>
            <a:ext cx="3124201" cy="523220"/>
          </a:xfrm>
          <a:prstGeom prst="rect">
            <a:avLst/>
          </a:prstGeom>
          <a:solidFill>
            <a:schemeClr val="bg1"/>
          </a:solidFill>
        </p:spPr>
        <p:txBody>
          <a:bodyPr wrap="square" rtlCol="0" anchor="t">
            <a:spAutoFit/>
          </a:bodyPr>
          <a:lstStyle/>
          <a:p>
            <a:pPr algn="ctr"/>
            <a:r>
              <a:rPr lang="en-US" sz="2800" dirty="0" smtClean="0"/>
              <a:t>Speed [pairs/sec]</a:t>
            </a:r>
            <a:endParaRPr lang="en-US" sz="2800" dirty="0"/>
          </a:p>
        </p:txBody>
      </p:sp>
      <p:sp>
        <p:nvSpPr>
          <p:cNvPr id="32" name="TextBox 31"/>
          <p:cNvSpPr txBox="1"/>
          <p:nvPr/>
        </p:nvSpPr>
        <p:spPr>
          <a:xfrm>
            <a:off x="7848600" y="4264223"/>
            <a:ext cx="1295400" cy="307777"/>
          </a:xfrm>
          <a:prstGeom prst="rect">
            <a:avLst/>
          </a:prstGeom>
          <a:solidFill>
            <a:schemeClr val="bg1"/>
          </a:solidFill>
        </p:spPr>
        <p:txBody>
          <a:bodyPr wrap="square" rtlCol="0">
            <a:spAutoFit/>
          </a:bodyPr>
          <a:lstStyle/>
          <a:p>
            <a:pPr algn="l"/>
            <a:r>
              <a:rPr lang="en-US" sz="1400" dirty="0" smtClean="0"/>
              <a:t>27,600 Atoms</a:t>
            </a:r>
            <a:endParaRPr lang="en-US" sz="1400" dirty="0"/>
          </a:p>
        </p:txBody>
      </p:sp>
      <p:sp>
        <p:nvSpPr>
          <p:cNvPr id="33" name="TextBox 32"/>
          <p:cNvSpPr txBox="1"/>
          <p:nvPr/>
        </p:nvSpPr>
        <p:spPr>
          <a:xfrm>
            <a:off x="7848600" y="4800600"/>
            <a:ext cx="1295400" cy="307777"/>
          </a:xfrm>
          <a:prstGeom prst="rect">
            <a:avLst/>
          </a:prstGeom>
          <a:solidFill>
            <a:schemeClr val="bg1"/>
          </a:solidFill>
        </p:spPr>
        <p:txBody>
          <a:bodyPr wrap="square" rtlCol="0">
            <a:spAutoFit/>
          </a:bodyPr>
          <a:lstStyle/>
          <a:p>
            <a:pPr algn="l"/>
            <a:r>
              <a:rPr lang="en-US" sz="1400" dirty="0" smtClean="0"/>
              <a:t>29,500 Atoms</a:t>
            </a:r>
            <a:endParaRPr lang="en-US" sz="1400" dirty="0"/>
          </a:p>
        </p:txBody>
      </p:sp>
      <p:sp>
        <p:nvSpPr>
          <p:cNvPr id="34" name="TextBox 33"/>
          <p:cNvSpPr txBox="1"/>
          <p:nvPr/>
        </p:nvSpPr>
        <p:spPr>
          <a:xfrm>
            <a:off x="7848600" y="5407223"/>
            <a:ext cx="1295400" cy="307777"/>
          </a:xfrm>
          <a:prstGeom prst="rect">
            <a:avLst/>
          </a:prstGeom>
          <a:solidFill>
            <a:schemeClr val="bg1"/>
          </a:solidFill>
        </p:spPr>
        <p:txBody>
          <a:bodyPr wrap="square" rtlCol="0">
            <a:spAutoFit/>
          </a:bodyPr>
          <a:lstStyle/>
          <a:p>
            <a:pPr algn="l"/>
            <a:r>
              <a:rPr lang="en-US" sz="1400" dirty="0" smtClean="0"/>
              <a:t>2,016 Atoms</a:t>
            </a:r>
            <a:endParaRPr lang="en-US" sz="1400" dirty="0"/>
          </a:p>
        </p:txBody>
      </p:sp>
      <p:sp>
        <p:nvSpPr>
          <p:cNvPr id="35" name="TextBox 34"/>
          <p:cNvSpPr txBox="1"/>
          <p:nvPr/>
        </p:nvSpPr>
        <p:spPr>
          <a:xfrm>
            <a:off x="7848600" y="5864423"/>
            <a:ext cx="1295400" cy="307777"/>
          </a:xfrm>
          <a:prstGeom prst="rect">
            <a:avLst/>
          </a:prstGeom>
          <a:solidFill>
            <a:schemeClr val="bg1"/>
          </a:solidFill>
        </p:spPr>
        <p:txBody>
          <a:bodyPr wrap="square" rtlCol="0">
            <a:spAutoFit/>
          </a:bodyPr>
          <a:lstStyle/>
          <a:p>
            <a:pPr algn="l"/>
            <a:r>
              <a:rPr lang="en-US" sz="1400" dirty="0" smtClean="0"/>
              <a:t>2,412 Atoms</a:t>
            </a:r>
            <a:endParaRPr lang="en-US" sz="1400" dirty="0"/>
          </a:p>
        </p:txBody>
      </p:sp>
      <p:sp>
        <p:nvSpPr>
          <p:cNvPr id="27" name="TextBox 26"/>
          <p:cNvSpPr txBox="1"/>
          <p:nvPr/>
        </p:nvSpPr>
        <p:spPr>
          <a:xfrm>
            <a:off x="7848600" y="3578423"/>
            <a:ext cx="1295400" cy="307777"/>
          </a:xfrm>
          <a:prstGeom prst="rect">
            <a:avLst/>
          </a:prstGeom>
          <a:solidFill>
            <a:schemeClr val="bg1"/>
          </a:solidFill>
        </p:spPr>
        <p:txBody>
          <a:bodyPr wrap="square" rtlCol="0">
            <a:spAutoFit/>
          </a:bodyPr>
          <a:lstStyle/>
          <a:p>
            <a:pPr algn="l"/>
            <a:r>
              <a:rPr lang="en-US" sz="1400" dirty="0" smtClean="0"/>
              <a:t>149,000 Atoms</a:t>
            </a:r>
            <a:endParaRPr lang="en-US" sz="1400" dirty="0"/>
          </a:p>
        </p:txBody>
      </p:sp>
    </p:spTree>
    <p:extLst>
      <p:ext uri="{BB962C8B-B14F-4D97-AF65-F5344CB8AC3E}">
        <p14:creationId xmlns:p14="http://schemas.microsoft.com/office/powerpoint/2010/main" val="12061722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0"/>
            <a:ext cx="7772400" cy="762000"/>
          </a:xfrm>
        </p:spPr>
        <p:txBody>
          <a:bodyPr>
            <a:normAutofit/>
          </a:bodyPr>
          <a:lstStyle/>
          <a:p>
            <a:r>
              <a:rPr lang="en-US" sz="4000" dirty="0" smtClean="0">
                <a:ea typeface="ＭＳ Ｐゴシック" charset="-128"/>
              </a:rPr>
              <a:t>Cray Gemini Optimization</a:t>
            </a:r>
          </a:p>
        </p:txBody>
      </p:sp>
      <p:sp>
        <p:nvSpPr>
          <p:cNvPr id="21506" name="Content Placeholder 2"/>
          <p:cNvSpPr>
            <a:spLocks noGrp="1"/>
          </p:cNvSpPr>
          <p:nvPr>
            <p:ph sz="half" idx="1"/>
          </p:nvPr>
        </p:nvSpPr>
        <p:spPr>
          <a:xfrm>
            <a:off x="381000" y="838200"/>
            <a:ext cx="8458200" cy="2362200"/>
          </a:xfrm>
        </p:spPr>
        <p:txBody>
          <a:bodyPr/>
          <a:lstStyle/>
          <a:p>
            <a:r>
              <a:rPr lang="en-US" sz="2400" dirty="0" smtClean="0">
                <a:ea typeface="ＭＳ Ｐゴシック" charset="-128"/>
              </a:rPr>
              <a:t>The new Cray machine has a better network (called </a:t>
            </a:r>
            <a:r>
              <a:rPr lang="en-US" sz="2400" dirty="0" smtClean="0">
                <a:solidFill>
                  <a:srgbClr val="0000FF"/>
                </a:solidFill>
                <a:ea typeface="ＭＳ Ｐゴシック" charset="-128"/>
              </a:rPr>
              <a:t>Gemini</a:t>
            </a:r>
            <a:r>
              <a:rPr lang="en-US" sz="2400" dirty="0" smtClean="0">
                <a:ea typeface="ＭＳ Ｐゴシック" charset="-128"/>
              </a:rPr>
              <a:t>)</a:t>
            </a:r>
          </a:p>
          <a:p>
            <a:r>
              <a:rPr lang="en-US" sz="2400" dirty="0" smtClean="0">
                <a:ea typeface="ＭＳ Ｐゴシック" charset="-128"/>
              </a:rPr>
              <a:t>MPI-based NAMD scaled poorly</a:t>
            </a:r>
          </a:p>
          <a:p>
            <a:r>
              <a:rPr lang="en-US" sz="2400" dirty="0" smtClean="0">
                <a:ea typeface="ＭＳ Ｐゴシック" charset="-128"/>
              </a:rPr>
              <a:t>BTRC implemented direct port of </a:t>
            </a:r>
            <a:r>
              <a:rPr lang="en-US" sz="2400" dirty="0" smtClean="0">
                <a:solidFill>
                  <a:srgbClr val="0070C0"/>
                </a:solidFill>
                <a:ea typeface="ＭＳ Ｐゴシック" charset="-128"/>
              </a:rPr>
              <a:t>Charm++ </a:t>
            </a:r>
            <a:r>
              <a:rPr lang="en-US" sz="2400" dirty="0" smtClean="0">
                <a:ea typeface="ＭＳ Ｐゴシック" charset="-128"/>
              </a:rPr>
              <a:t>to Cray </a:t>
            </a:r>
          </a:p>
          <a:p>
            <a:pPr lvl="2"/>
            <a:r>
              <a:rPr lang="en-US" sz="1800" i="1" dirty="0" err="1" smtClean="0">
                <a:solidFill>
                  <a:srgbClr val="0000FF"/>
                </a:solidFill>
                <a:ea typeface="ＭＳ Ｐゴシック" charset="-128"/>
              </a:rPr>
              <a:t>uGNI</a:t>
            </a:r>
            <a:r>
              <a:rPr lang="en-US" sz="1800" dirty="0" smtClean="0">
                <a:ea typeface="ＭＳ Ｐゴシック" charset="-128"/>
              </a:rPr>
              <a:t> is the lowest level interface for the Cray </a:t>
            </a:r>
            <a:r>
              <a:rPr lang="en-US" sz="1800" dirty="0" smtClean="0">
                <a:solidFill>
                  <a:srgbClr val="0000FF"/>
                </a:solidFill>
                <a:ea typeface="ＭＳ Ｐゴシック" charset="-128"/>
              </a:rPr>
              <a:t>Gemini</a:t>
            </a:r>
            <a:r>
              <a:rPr lang="en-US" sz="1800" dirty="0" smtClean="0">
                <a:ea typeface="ＭＳ Ｐゴシック" charset="-128"/>
              </a:rPr>
              <a:t> network</a:t>
            </a:r>
          </a:p>
          <a:p>
            <a:pPr lvl="1"/>
            <a:r>
              <a:rPr lang="en-US" sz="2000" dirty="0" smtClean="0">
                <a:ea typeface="ＭＳ Ｐゴシック" charset="-128"/>
              </a:rPr>
              <a:t>Removes </a:t>
            </a:r>
            <a:r>
              <a:rPr lang="en-US" sz="2000" dirty="0" smtClean="0">
                <a:solidFill>
                  <a:srgbClr val="FF0000"/>
                </a:solidFill>
                <a:ea typeface="ＭＳ Ｐゴシック" charset="-128"/>
              </a:rPr>
              <a:t>MPI</a:t>
            </a:r>
            <a:r>
              <a:rPr lang="en-US" sz="2000" dirty="0" smtClean="0">
                <a:ea typeface="ＭＳ Ｐゴシック" charset="-128"/>
              </a:rPr>
              <a:t> from NAMD call stack</a:t>
            </a:r>
          </a:p>
        </p:txBody>
      </p:sp>
      <p:sp>
        <p:nvSpPr>
          <p:cNvPr id="5" name="Rectangle 4"/>
          <p:cNvSpPr/>
          <p:nvPr/>
        </p:nvSpPr>
        <p:spPr bwMode="auto">
          <a:xfrm>
            <a:off x="0" y="6172200"/>
            <a:ext cx="9067800" cy="60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7" name="TextBox 6"/>
          <p:cNvSpPr txBox="1"/>
          <p:nvPr/>
        </p:nvSpPr>
        <p:spPr>
          <a:xfrm>
            <a:off x="5410200" y="3657600"/>
            <a:ext cx="3581400" cy="646331"/>
          </a:xfrm>
          <a:prstGeom prst="rect">
            <a:avLst/>
          </a:prstGeom>
          <a:noFill/>
        </p:spPr>
        <p:txBody>
          <a:bodyPr wrap="square" rtlCol="0">
            <a:spAutoFit/>
          </a:bodyPr>
          <a:lstStyle/>
          <a:p>
            <a:pPr algn="l"/>
            <a:r>
              <a:rPr lang="en-US" sz="1800" dirty="0" smtClean="0">
                <a:solidFill>
                  <a:srgbClr val="0000FF"/>
                </a:solidFill>
              </a:rPr>
              <a:t>Gemini</a:t>
            </a:r>
            <a:r>
              <a:rPr lang="en-US" sz="1800" dirty="0" smtClean="0"/>
              <a:t> provides at least 2x increase in usable nodes for strong scaling</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4724400"/>
            <a:ext cx="3086100" cy="1609916"/>
          </a:xfrm>
          <a:prstGeom prst="rect">
            <a:avLst/>
          </a:prstGeom>
        </p:spPr>
      </p:pic>
      <p:sp>
        <p:nvSpPr>
          <p:cNvPr id="6" name="Right Brace 5"/>
          <p:cNvSpPr/>
          <p:nvPr/>
        </p:nvSpPr>
        <p:spPr bwMode="auto">
          <a:xfrm>
            <a:off x="4876800" y="3810000"/>
            <a:ext cx="475942" cy="914400"/>
          </a:xfrm>
          <a:prstGeom prst="rightBrace">
            <a:avLst>
              <a:gd name="adj1" fmla="val 8333"/>
              <a:gd name="adj2" fmla="val 32775"/>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84" charset="0"/>
            </a:endParaRPr>
          </a:p>
        </p:txBody>
      </p:sp>
      <p:graphicFrame>
        <p:nvGraphicFramePr>
          <p:cNvPr id="4" name="Chart 3"/>
          <p:cNvGraphicFramePr/>
          <p:nvPr>
            <p:extLst>
              <p:ext uri="{D42A27DB-BD31-4B8C-83A1-F6EECF244321}">
                <p14:modId xmlns:p14="http://schemas.microsoft.com/office/powerpoint/2010/main" val="565325929"/>
              </p:ext>
            </p:extLst>
          </p:nvPr>
        </p:nvGraphicFramePr>
        <p:xfrm>
          <a:off x="304800" y="3200400"/>
          <a:ext cx="4876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09600" y="3048000"/>
            <a:ext cx="4343400" cy="307777"/>
          </a:xfrm>
          <a:prstGeom prst="rect">
            <a:avLst/>
          </a:prstGeom>
          <a:solidFill>
            <a:schemeClr val="bg1"/>
          </a:solidFill>
        </p:spPr>
        <p:txBody>
          <a:bodyPr wrap="square" rtlCol="0">
            <a:spAutoFit/>
          </a:bodyPr>
          <a:lstStyle/>
          <a:p>
            <a:pPr algn="l"/>
            <a:r>
              <a:rPr lang="en-US" sz="1400" b="1" dirty="0" smtClean="0"/>
              <a:t>ApoA1 (92,000 atoms) on Cray Blue Waters prototype</a:t>
            </a:r>
            <a:endParaRPr lang="en-US" sz="1400" b="1" dirty="0"/>
          </a:p>
        </p:txBody>
      </p:sp>
      <p:sp>
        <p:nvSpPr>
          <p:cNvPr id="10" name="TextBox 9"/>
          <p:cNvSpPr txBox="1"/>
          <p:nvPr/>
        </p:nvSpPr>
        <p:spPr>
          <a:xfrm rot="16200000">
            <a:off x="-512714" y="4455899"/>
            <a:ext cx="1356330" cy="369332"/>
          </a:xfrm>
          <a:prstGeom prst="rect">
            <a:avLst/>
          </a:prstGeom>
          <a:solidFill>
            <a:schemeClr val="bg1"/>
          </a:solidFill>
        </p:spPr>
        <p:txBody>
          <a:bodyPr wrap="square" rtlCol="0">
            <a:spAutoFit/>
          </a:bodyPr>
          <a:lstStyle/>
          <a:p>
            <a:pPr algn="ctr"/>
            <a:r>
              <a:rPr lang="en-US" sz="1800" dirty="0" smtClean="0"/>
              <a:t>ns/day</a:t>
            </a:r>
            <a:endParaRPr lang="en-US" sz="1800" dirty="0"/>
          </a:p>
        </p:txBody>
      </p:sp>
      <p:sp>
        <p:nvSpPr>
          <p:cNvPr id="11" name="TextBox 10"/>
          <p:cNvSpPr txBox="1"/>
          <p:nvPr/>
        </p:nvSpPr>
        <p:spPr>
          <a:xfrm>
            <a:off x="2362200" y="6248400"/>
            <a:ext cx="1356330" cy="369332"/>
          </a:xfrm>
          <a:prstGeom prst="rect">
            <a:avLst/>
          </a:prstGeom>
          <a:solidFill>
            <a:schemeClr val="bg1"/>
          </a:solidFill>
        </p:spPr>
        <p:txBody>
          <a:bodyPr wrap="square" rtlCol="0">
            <a:spAutoFit/>
          </a:bodyPr>
          <a:lstStyle/>
          <a:p>
            <a:pPr algn="ctr"/>
            <a:r>
              <a:rPr lang="en-US" sz="1800" dirty="0" smtClean="0"/>
              <a:t>nodes</a:t>
            </a:r>
            <a:endParaRPr lang="en-US" sz="1800" dirty="0"/>
          </a:p>
        </p:txBody>
      </p:sp>
    </p:spTree>
    <p:extLst>
      <p:ext uri="{BB962C8B-B14F-4D97-AF65-F5344CB8AC3E}">
        <p14:creationId xmlns:p14="http://schemas.microsoft.com/office/powerpoint/2010/main" val="21509206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bwMode="auto">
          <a:xfrm>
            <a:off x="0" y="6172200"/>
            <a:ext cx="91440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25601" name="Title 1"/>
          <p:cNvSpPr>
            <a:spLocks noGrp="1"/>
          </p:cNvSpPr>
          <p:nvPr>
            <p:ph type="title"/>
          </p:nvPr>
        </p:nvSpPr>
        <p:spPr>
          <a:xfrm>
            <a:off x="0" y="0"/>
            <a:ext cx="9144000" cy="685800"/>
          </a:xfrm>
        </p:spPr>
        <p:txBody>
          <a:bodyPr/>
          <a:lstStyle/>
          <a:p>
            <a:r>
              <a:rPr lang="en-US" sz="4000" dirty="0" smtClean="0">
                <a:ea typeface="ＭＳ Ｐゴシック" charset="-128"/>
              </a:rPr>
              <a:t>100M-atom Benchmark Performance</a:t>
            </a:r>
          </a:p>
        </p:txBody>
      </p:sp>
      <p:grpSp>
        <p:nvGrpSpPr>
          <p:cNvPr id="6" name="Group 5"/>
          <p:cNvGrpSpPr/>
          <p:nvPr/>
        </p:nvGrpSpPr>
        <p:grpSpPr>
          <a:xfrm>
            <a:off x="-76199" y="685800"/>
            <a:ext cx="6095999" cy="3276600"/>
            <a:chOff x="-76200" y="533400"/>
            <a:chExt cx="6096000" cy="3276600"/>
          </a:xfrm>
        </p:grpSpPr>
        <p:graphicFrame>
          <p:nvGraphicFramePr>
            <p:cNvPr id="4" name="Chart 3"/>
            <p:cNvGraphicFramePr/>
            <p:nvPr>
              <p:extLst>
                <p:ext uri="{D42A27DB-BD31-4B8C-83A1-F6EECF244321}">
                  <p14:modId xmlns:p14="http://schemas.microsoft.com/office/powerpoint/2010/main" val="37187629"/>
                </p:ext>
              </p:extLst>
            </p:nvPr>
          </p:nvGraphicFramePr>
          <p:xfrm>
            <a:off x="304799" y="685800"/>
            <a:ext cx="5715001"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rot="16200000">
              <a:off x="-569699" y="1956569"/>
              <a:ext cx="1356330" cy="369332"/>
            </a:xfrm>
            <a:prstGeom prst="rect">
              <a:avLst/>
            </a:prstGeom>
            <a:solidFill>
              <a:schemeClr val="bg1"/>
            </a:solidFill>
          </p:spPr>
          <p:txBody>
            <a:bodyPr wrap="square" rtlCol="0">
              <a:spAutoFit/>
            </a:bodyPr>
            <a:lstStyle/>
            <a:p>
              <a:pPr algn="ctr"/>
              <a:r>
                <a:rPr lang="en-US" sz="1800" dirty="0" smtClean="0"/>
                <a:t>ns/day</a:t>
              </a:r>
              <a:endParaRPr lang="en-US" sz="1800" dirty="0"/>
            </a:p>
          </p:txBody>
        </p:sp>
        <p:sp>
          <p:nvSpPr>
            <p:cNvPr id="19" name="TextBox 18"/>
            <p:cNvSpPr txBox="1"/>
            <p:nvPr/>
          </p:nvSpPr>
          <p:spPr>
            <a:xfrm>
              <a:off x="762000" y="533400"/>
              <a:ext cx="5029200" cy="369332"/>
            </a:xfrm>
            <a:prstGeom prst="rect">
              <a:avLst/>
            </a:prstGeom>
            <a:noFill/>
          </p:spPr>
          <p:txBody>
            <a:bodyPr wrap="square" bIns="45720" rtlCol="0">
              <a:spAutoFit/>
            </a:bodyPr>
            <a:lstStyle/>
            <a:p>
              <a:pPr algn="ctr"/>
              <a:r>
                <a:rPr lang="en-US" sz="1800" dirty="0" smtClean="0"/>
                <a:t>100M-atom performance on Jaguar and Blue Waters </a:t>
              </a:r>
              <a:endParaRPr lang="en-US" sz="1800" dirty="0"/>
            </a:p>
          </p:txBody>
        </p:sp>
        <p:sp>
          <p:nvSpPr>
            <p:cNvPr id="20" name="TextBox 19"/>
            <p:cNvSpPr txBox="1"/>
            <p:nvPr/>
          </p:nvSpPr>
          <p:spPr>
            <a:xfrm>
              <a:off x="609599" y="3533001"/>
              <a:ext cx="2286000" cy="276999"/>
            </a:xfrm>
            <a:prstGeom prst="rect">
              <a:avLst/>
            </a:prstGeom>
            <a:noFill/>
          </p:spPr>
          <p:txBody>
            <a:bodyPr wrap="square" lIns="0" tIns="0" rIns="0" bIns="0" rtlCol="0">
              <a:spAutoFit/>
            </a:bodyPr>
            <a:lstStyle/>
            <a:p>
              <a:pPr algn="ctr"/>
              <a:r>
                <a:rPr lang="en-US" sz="1800" dirty="0" smtClean="0"/>
                <a:t>Number of “Cores”</a:t>
              </a:r>
              <a:endParaRPr lang="en-US" sz="1800" dirty="0"/>
            </a:p>
          </p:txBody>
        </p:sp>
      </p:grpSp>
      <p:sp>
        <p:nvSpPr>
          <p:cNvPr id="17" name="Content Placeholder 2"/>
          <p:cNvSpPr txBox="1">
            <a:spLocks/>
          </p:cNvSpPr>
          <p:nvPr/>
        </p:nvSpPr>
        <p:spPr bwMode="auto">
          <a:xfrm>
            <a:off x="152400" y="4572000"/>
            <a:ext cx="2640263" cy="1143000"/>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US" sz="2400" b="1" dirty="0" err="1" smtClean="0">
                <a:ea typeface="ＭＳ Ｐゴシック" charset="-128"/>
              </a:rPr>
              <a:t>Tsubame</a:t>
            </a:r>
            <a:r>
              <a:rPr lang="en-US" sz="2400" b="1" dirty="0" smtClean="0">
                <a:ea typeface="ＭＳ Ｐゴシック" charset="-128"/>
              </a:rPr>
              <a:t> </a:t>
            </a:r>
          </a:p>
          <a:p>
            <a:pPr marL="0" indent="0">
              <a:buFontTx/>
              <a:buNone/>
            </a:pPr>
            <a:r>
              <a:rPr lang="en-US" sz="1800" b="1" dirty="0" smtClean="0">
                <a:solidFill>
                  <a:srgbClr val="FF6600"/>
                </a:solidFill>
                <a:ea typeface="ＭＳ Ｐゴシック" charset="-128"/>
              </a:rPr>
              <a:t>Tokyo Institute of Tech.</a:t>
            </a:r>
          </a:p>
          <a:p>
            <a:pPr marL="0" indent="0">
              <a:buFontTx/>
              <a:buNone/>
            </a:pPr>
            <a:r>
              <a:rPr lang="en-US" sz="1800" dirty="0" smtClean="0">
                <a:ea typeface="ＭＳ Ｐゴシック" charset="-128"/>
              </a:rPr>
              <a:t>4224 GPUs</a:t>
            </a:r>
          </a:p>
          <a:p>
            <a:pPr marL="514350" lvl="1" indent="0">
              <a:buFontTx/>
              <a:buNone/>
            </a:pPr>
            <a:endParaRPr lang="en-US" sz="1050" dirty="0" smtClean="0">
              <a:ea typeface="ＭＳ Ｐゴシック" charset="-128"/>
            </a:endParaRPr>
          </a:p>
          <a:p>
            <a:pPr marL="514350" lvl="1" indent="0">
              <a:buFontTx/>
              <a:buNone/>
            </a:pPr>
            <a:endParaRPr lang="en-US" sz="1050" dirty="0" smtClean="0">
              <a:ea typeface="ＭＳ Ｐゴシック" charset="-128"/>
            </a:endParaRPr>
          </a:p>
          <a:p>
            <a:pPr marL="0" indent="0">
              <a:buFontTx/>
              <a:buNone/>
            </a:pPr>
            <a:endParaRPr lang="en-US" sz="1050" dirty="0" smtClean="0">
              <a:ea typeface="ＭＳ Ｐゴシック" charset="-128"/>
            </a:endParaRPr>
          </a:p>
        </p:txBody>
      </p:sp>
      <p:sp>
        <p:nvSpPr>
          <p:cNvPr id="14" name="TextBox 13"/>
          <p:cNvSpPr txBox="1"/>
          <p:nvPr/>
        </p:nvSpPr>
        <p:spPr>
          <a:xfrm>
            <a:off x="5368752" y="6554265"/>
            <a:ext cx="1828800" cy="276999"/>
          </a:xfrm>
          <a:prstGeom prst="rect">
            <a:avLst/>
          </a:prstGeom>
          <a:noFill/>
        </p:spPr>
        <p:txBody>
          <a:bodyPr wrap="square" lIns="0" tIns="0" rIns="0" bIns="0" rtlCol="0">
            <a:spAutoFit/>
          </a:bodyPr>
          <a:lstStyle/>
          <a:p>
            <a:pPr algn="ctr"/>
            <a:r>
              <a:rPr lang="en-US" sz="1800" dirty="0" smtClean="0"/>
              <a:t>Number of Nodes</a:t>
            </a:r>
            <a:endParaRPr lang="en-US" sz="1800" dirty="0"/>
          </a:p>
        </p:txBody>
      </p:sp>
      <p:graphicFrame>
        <p:nvGraphicFramePr>
          <p:cNvPr id="2" name="Chart 1"/>
          <p:cNvGraphicFramePr/>
          <p:nvPr>
            <p:extLst>
              <p:ext uri="{D42A27DB-BD31-4B8C-83A1-F6EECF244321}">
                <p14:modId xmlns:p14="http://schemas.microsoft.com/office/powerpoint/2010/main" val="331906790"/>
              </p:ext>
            </p:extLst>
          </p:nvPr>
        </p:nvGraphicFramePr>
        <p:xfrm>
          <a:off x="2819400" y="3733800"/>
          <a:ext cx="62230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rot="16200000">
            <a:off x="2249701" y="5004569"/>
            <a:ext cx="1356330" cy="369332"/>
          </a:xfrm>
          <a:prstGeom prst="rect">
            <a:avLst/>
          </a:prstGeom>
          <a:noFill/>
        </p:spPr>
        <p:txBody>
          <a:bodyPr wrap="square" rtlCol="0">
            <a:spAutoFit/>
          </a:bodyPr>
          <a:lstStyle/>
          <a:p>
            <a:pPr algn="ctr"/>
            <a:r>
              <a:rPr lang="en-US" sz="1800" dirty="0" smtClean="0"/>
              <a:t>ns/day</a:t>
            </a:r>
            <a:endParaRPr lang="en-US" sz="1800" dirty="0"/>
          </a:p>
        </p:txBody>
      </p:sp>
      <p:sp>
        <p:nvSpPr>
          <p:cNvPr id="25602" name="Content Placeholder 2"/>
          <p:cNvSpPr>
            <a:spLocks noGrp="1"/>
          </p:cNvSpPr>
          <p:nvPr>
            <p:ph idx="1"/>
          </p:nvPr>
        </p:nvSpPr>
        <p:spPr>
          <a:xfrm>
            <a:off x="5410200" y="1066800"/>
            <a:ext cx="3581400" cy="2286000"/>
          </a:xfrm>
          <a:solidFill>
            <a:schemeClr val="accent6">
              <a:lumMod val="20000"/>
              <a:lumOff val="80000"/>
            </a:schemeClr>
          </a:solidFill>
        </p:spPr>
        <p:txBody>
          <a:bodyPr/>
          <a:lstStyle/>
          <a:p>
            <a:pPr marL="0" indent="0" algn="ctr">
              <a:buNone/>
            </a:pPr>
            <a:r>
              <a:rPr lang="en-US" sz="2400" b="1" dirty="0" smtClean="0">
                <a:ea typeface="ＭＳ Ｐゴシック" charset="-128"/>
              </a:rPr>
              <a:t>Cray</a:t>
            </a:r>
            <a:r>
              <a:rPr lang="en-US" sz="2400" b="1" dirty="0">
                <a:ea typeface="ＭＳ Ｐゴシック" charset="-128"/>
              </a:rPr>
              <a:t> </a:t>
            </a:r>
            <a:endParaRPr lang="en-US" sz="2400" b="1" dirty="0" smtClean="0">
              <a:ea typeface="ＭＳ Ｐゴシック" charset="-128"/>
            </a:endParaRPr>
          </a:p>
          <a:p>
            <a:pPr marL="0" indent="0">
              <a:buNone/>
            </a:pPr>
            <a:r>
              <a:rPr lang="en-US" sz="1800" b="1" dirty="0" smtClean="0">
                <a:solidFill>
                  <a:srgbClr val="FF6600"/>
                </a:solidFill>
                <a:ea typeface="ＭＳ Ｐゴシック" charset="-128"/>
              </a:rPr>
              <a:t>Jaguar XT5 (ORNL) </a:t>
            </a:r>
          </a:p>
          <a:p>
            <a:pPr marL="0" indent="0">
              <a:buNone/>
            </a:pPr>
            <a:r>
              <a:rPr lang="en-US" sz="1800" b="1" dirty="0" smtClean="0">
                <a:solidFill>
                  <a:srgbClr val="FF6600"/>
                </a:solidFill>
                <a:ea typeface="ＭＳ Ｐゴシック" charset="-128"/>
              </a:rPr>
              <a:t>224,000 cores</a:t>
            </a:r>
          </a:p>
          <a:p>
            <a:pPr marL="0" indent="0">
              <a:buNone/>
            </a:pPr>
            <a:endParaRPr lang="en-US" sz="1800" dirty="0">
              <a:ea typeface="ＭＳ Ｐゴシック" charset="-128"/>
            </a:endParaRPr>
          </a:p>
          <a:p>
            <a:pPr marL="0" indent="0">
              <a:buNone/>
            </a:pPr>
            <a:r>
              <a:rPr lang="en-US" sz="1800" b="1" dirty="0" err="1" smtClean="0">
                <a:solidFill>
                  <a:srgbClr val="3366FF"/>
                </a:solidFill>
                <a:ea typeface="ＭＳ Ｐゴシック" charset="-128"/>
              </a:rPr>
              <a:t>BlueWaters</a:t>
            </a:r>
            <a:r>
              <a:rPr lang="en-US" sz="1800" b="1" dirty="0" smtClean="0">
                <a:solidFill>
                  <a:srgbClr val="3366FF"/>
                </a:solidFill>
                <a:ea typeface="ＭＳ Ｐゴシック" charset="-128"/>
              </a:rPr>
              <a:t> ESS XE6 (UIUC) </a:t>
            </a:r>
          </a:p>
          <a:p>
            <a:pPr marL="0" indent="0">
              <a:buNone/>
            </a:pPr>
            <a:r>
              <a:rPr lang="en-US" sz="1800" b="1" dirty="0" smtClean="0">
                <a:solidFill>
                  <a:srgbClr val="3366FF"/>
                </a:solidFill>
                <a:ea typeface="ＭＳ Ｐゴシック" charset="-128"/>
              </a:rPr>
              <a:t>Final: 380,000 cores, 3000 GPUs</a:t>
            </a:r>
            <a:endParaRPr lang="en-US" sz="1050" dirty="0" smtClean="0">
              <a:ea typeface="ＭＳ Ｐゴシック" charset="-128"/>
            </a:endParaRPr>
          </a:p>
          <a:p>
            <a:pPr marL="0" indent="0">
              <a:buNone/>
            </a:pPr>
            <a:endParaRPr lang="en-US" sz="1050" dirty="0" smtClean="0">
              <a:ea typeface="ＭＳ Ｐゴシック" charset="-128"/>
            </a:endParaRPr>
          </a:p>
        </p:txBody>
      </p:sp>
    </p:spTree>
    <p:extLst>
      <p:ext uri="{BB962C8B-B14F-4D97-AF65-F5344CB8AC3E}">
        <p14:creationId xmlns:p14="http://schemas.microsoft.com/office/powerpoint/2010/main" val="216177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6774"/>
          <a:stretch/>
        </p:blipFill>
        <p:spPr>
          <a:xfrm>
            <a:off x="0" y="914400"/>
            <a:ext cx="9036723" cy="5876365"/>
          </a:xfrm>
          <a:solidFill>
            <a:schemeClr val="bg1"/>
          </a:solidFill>
        </p:spPr>
      </p:pic>
      <p:sp>
        <p:nvSpPr>
          <p:cNvPr id="2" name="Title 1"/>
          <p:cNvSpPr>
            <a:spLocks noGrp="1"/>
          </p:cNvSpPr>
          <p:nvPr>
            <p:ph type="title"/>
          </p:nvPr>
        </p:nvSpPr>
        <p:spPr>
          <a:xfrm>
            <a:off x="685800" y="0"/>
            <a:ext cx="7772400" cy="1143000"/>
          </a:xfrm>
        </p:spPr>
        <p:txBody>
          <a:bodyPr/>
          <a:lstStyle/>
          <a:p>
            <a:r>
              <a:rPr lang="en-US" dirty="0" smtClean="0"/>
              <a:t>100M Atoms on Titan </a:t>
            </a:r>
            <a:r>
              <a:rPr lang="en-US" dirty="0" err="1" smtClean="0"/>
              <a:t>vs</a:t>
            </a:r>
            <a:r>
              <a:rPr lang="en-US" dirty="0" smtClean="0"/>
              <a:t> Jaguar</a:t>
            </a:r>
            <a:endParaRPr lang="en-US" dirty="0"/>
          </a:p>
        </p:txBody>
      </p:sp>
      <p:sp>
        <p:nvSpPr>
          <p:cNvPr id="3" name="TextBox 2"/>
          <p:cNvSpPr txBox="1"/>
          <p:nvPr/>
        </p:nvSpPr>
        <p:spPr>
          <a:xfrm>
            <a:off x="5908151" y="2140803"/>
            <a:ext cx="2501256" cy="830997"/>
          </a:xfrm>
          <a:prstGeom prst="rect">
            <a:avLst/>
          </a:prstGeom>
          <a:noFill/>
        </p:spPr>
        <p:txBody>
          <a:bodyPr wrap="none" rtlCol="0">
            <a:spAutoFit/>
          </a:bodyPr>
          <a:lstStyle/>
          <a:p>
            <a:pPr algn="ctr"/>
            <a:r>
              <a:rPr lang="en-US" dirty="0" smtClean="0"/>
              <a:t>5x5x4 STMV grid</a:t>
            </a:r>
          </a:p>
          <a:p>
            <a:pPr algn="ctr"/>
            <a:r>
              <a:rPr lang="en-US" dirty="0" smtClean="0"/>
              <a:t>PME every 4 steps</a:t>
            </a:r>
          </a:p>
        </p:txBody>
      </p:sp>
      <p:sp>
        <p:nvSpPr>
          <p:cNvPr id="5" name="TextBox 4"/>
          <p:cNvSpPr txBox="1"/>
          <p:nvPr/>
        </p:nvSpPr>
        <p:spPr>
          <a:xfrm>
            <a:off x="1096813" y="3429000"/>
            <a:ext cx="5227787" cy="2677656"/>
          </a:xfrm>
          <a:prstGeom prst="rect">
            <a:avLst/>
          </a:prstGeom>
          <a:noFill/>
        </p:spPr>
        <p:txBody>
          <a:bodyPr wrap="square" rtlCol="0">
            <a:spAutoFit/>
          </a:bodyPr>
          <a:lstStyle/>
          <a:p>
            <a:pPr algn="l"/>
            <a:r>
              <a:rPr lang="en-US" b="1" u="sng" dirty="0" smtClean="0"/>
              <a:t>New Optimizations</a:t>
            </a:r>
          </a:p>
          <a:p>
            <a:pPr algn="l"/>
            <a:r>
              <a:rPr lang="en-US" dirty="0" smtClean="0"/>
              <a:t>Charm++ </a:t>
            </a:r>
            <a:r>
              <a:rPr lang="en-US" dirty="0" err="1" smtClean="0"/>
              <a:t>uGNI</a:t>
            </a:r>
            <a:r>
              <a:rPr lang="en-US" dirty="0" smtClean="0"/>
              <a:t> port</a:t>
            </a:r>
          </a:p>
          <a:p>
            <a:pPr algn="l"/>
            <a:r>
              <a:rPr lang="en-US" dirty="0" smtClean="0"/>
              <a:t>Node-aware optimizations</a:t>
            </a:r>
          </a:p>
          <a:p>
            <a:pPr algn="l"/>
            <a:r>
              <a:rPr lang="en-US" dirty="0" smtClean="0"/>
              <a:t>Priority messages in critical path</a:t>
            </a:r>
          </a:p>
          <a:p>
            <a:pPr algn="l"/>
            <a:r>
              <a:rPr lang="en-US" dirty="0" smtClean="0"/>
              <a:t>Persistent FFT messages for PME</a:t>
            </a:r>
          </a:p>
          <a:p>
            <a:pPr algn="l"/>
            <a:r>
              <a:rPr lang="en-US" dirty="0" smtClean="0"/>
              <a:t>Shared-memory parallelism for PME</a:t>
            </a:r>
          </a:p>
          <a:p>
            <a:pPr algn="l"/>
            <a:r>
              <a:rPr lang="en-US" i="1" dirty="0" smtClean="0"/>
              <a:t>Paper to be submitted to SC12</a:t>
            </a:r>
          </a:p>
        </p:txBody>
      </p:sp>
    </p:spTree>
    <p:extLst>
      <p:ext uri="{BB962C8B-B14F-4D97-AF65-F5344CB8AC3E}">
        <p14:creationId xmlns:p14="http://schemas.microsoft.com/office/powerpoint/2010/main" val="37396919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pu-gpu-baseline.pdf"/>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5961" t="8823" r="-15961"/>
          <a:stretch/>
        </p:blipFill>
        <p:spPr>
          <a:xfrm>
            <a:off x="-1600200" y="1016000"/>
            <a:ext cx="11963400" cy="5774765"/>
          </a:xfrm>
          <a:solidFill>
            <a:schemeClr val="bg1"/>
          </a:solidFill>
        </p:spPr>
      </p:pic>
      <p:sp>
        <p:nvSpPr>
          <p:cNvPr id="2" name="Title 1"/>
          <p:cNvSpPr>
            <a:spLocks noGrp="1"/>
          </p:cNvSpPr>
          <p:nvPr>
            <p:ph type="title"/>
          </p:nvPr>
        </p:nvSpPr>
        <p:spPr>
          <a:xfrm>
            <a:off x="0" y="0"/>
            <a:ext cx="9144000" cy="1143000"/>
          </a:xfrm>
        </p:spPr>
        <p:txBody>
          <a:bodyPr/>
          <a:lstStyle/>
          <a:p>
            <a:r>
              <a:rPr lang="en-US" dirty="0" smtClean="0"/>
              <a:t>1M </a:t>
            </a:r>
            <a:r>
              <a:rPr lang="en-US" dirty="0"/>
              <a:t>A</a:t>
            </a:r>
            <a:r>
              <a:rPr lang="en-US" dirty="0" smtClean="0"/>
              <a:t>tom Virus on </a:t>
            </a:r>
            <a:r>
              <a:rPr lang="en-US" dirty="0" err="1" smtClean="0"/>
              <a:t>TitanDev</a:t>
            </a:r>
            <a:r>
              <a:rPr lang="en-US" dirty="0" smtClean="0"/>
              <a:t> GPU</a:t>
            </a:r>
            <a:endParaRPr lang="en-US" dirty="0"/>
          </a:p>
        </p:txBody>
      </p:sp>
      <p:sp>
        <p:nvSpPr>
          <p:cNvPr id="5" name="TextBox 4"/>
          <p:cNvSpPr txBox="1"/>
          <p:nvPr/>
        </p:nvSpPr>
        <p:spPr>
          <a:xfrm>
            <a:off x="5723042" y="3741003"/>
            <a:ext cx="2582758" cy="830997"/>
          </a:xfrm>
          <a:prstGeom prst="rect">
            <a:avLst/>
          </a:prstGeom>
          <a:noFill/>
        </p:spPr>
        <p:txBody>
          <a:bodyPr wrap="none" rtlCol="0">
            <a:spAutoFit/>
          </a:bodyPr>
          <a:lstStyle/>
          <a:p>
            <a:pPr algn="ctr"/>
            <a:r>
              <a:rPr lang="en-US" dirty="0" smtClean="0"/>
              <a:t>Single STMV</a:t>
            </a:r>
          </a:p>
          <a:p>
            <a:pPr algn="ctr"/>
            <a:r>
              <a:rPr lang="en-US" dirty="0" smtClean="0"/>
              <a:t>PME every 4 steps</a:t>
            </a:r>
            <a:endParaRPr lang="en-US" dirty="0"/>
          </a:p>
        </p:txBody>
      </p:sp>
    </p:spTree>
    <p:extLst>
      <p:ext uri="{BB962C8B-B14F-4D97-AF65-F5344CB8AC3E}">
        <p14:creationId xmlns:p14="http://schemas.microsoft.com/office/powerpoint/2010/main" val="18786984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0" y="685800"/>
            <a:ext cx="7903131" cy="5257800"/>
          </a:xfrm>
          <a:prstGeom prst="rect">
            <a:avLst/>
          </a:prstGeom>
        </p:spPr>
      </p:pic>
      <p:sp>
        <p:nvSpPr>
          <p:cNvPr id="6" name="Title 1"/>
          <p:cNvSpPr>
            <a:spLocks noGrp="1"/>
          </p:cNvSpPr>
          <p:nvPr>
            <p:ph type="title"/>
          </p:nvPr>
        </p:nvSpPr>
        <p:spPr>
          <a:xfrm>
            <a:off x="685800" y="152400"/>
            <a:ext cx="7772400" cy="1143000"/>
          </a:xfrm>
          <a:solidFill>
            <a:schemeClr val="bg1"/>
          </a:solidFill>
        </p:spPr>
        <p:txBody>
          <a:bodyPr/>
          <a:lstStyle/>
          <a:p>
            <a:r>
              <a:rPr lang="en-US" dirty="0" smtClean="0"/>
              <a:t>100M </a:t>
            </a:r>
            <a:r>
              <a:rPr lang="en-US" dirty="0"/>
              <a:t>A</a:t>
            </a:r>
            <a:r>
              <a:rPr lang="en-US" dirty="0" smtClean="0"/>
              <a:t>toms on </a:t>
            </a:r>
            <a:r>
              <a:rPr lang="en-US" dirty="0" err="1" smtClean="0"/>
              <a:t>TitanDev</a:t>
            </a:r>
            <a:endParaRPr lang="en-US" dirty="0"/>
          </a:p>
        </p:txBody>
      </p:sp>
    </p:spTree>
    <p:extLst>
      <p:ext uri="{BB962C8B-B14F-4D97-AF65-F5344CB8AC3E}">
        <p14:creationId xmlns:p14="http://schemas.microsoft.com/office/powerpoint/2010/main" val="41199119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err="1" smtClean="0"/>
              <a:t>TitanDev</a:t>
            </a:r>
            <a:r>
              <a:rPr lang="en-US" dirty="0" smtClean="0"/>
              <a:t> Cray XK6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983910"/>
              </p:ext>
            </p:extLst>
          </p:nvPr>
        </p:nvGraphicFramePr>
        <p:xfrm>
          <a:off x="457729" y="1599847"/>
          <a:ext cx="4685773" cy="4369150"/>
        </p:xfrm>
        <a:graphic>
          <a:graphicData uri="http://schemas.openxmlformats.org/drawingml/2006/table">
            <a:tbl>
              <a:tblPr firstRow="1" bandRow="1">
                <a:tableStyleId>{21E4AEA4-8DFA-4A89-87EB-49C32662AFE0}</a:tableStyleId>
              </a:tblPr>
              <a:tblGrid>
                <a:gridCol w="2117145"/>
                <a:gridCol w="1353066"/>
                <a:gridCol w="1215562"/>
              </a:tblGrid>
              <a:tr h="1043623">
                <a:tc>
                  <a:txBody>
                    <a:bodyPr/>
                    <a:lstStyle/>
                    <a:p>
                      <a:endParaRPr lang="en-US" sz="2000" dirty="0"/>
                    </a:p>
                  </a:txBody>
                  <a:tcPr marL="76200" marR="76200" marT="50800" marB="50800"/>
                </a:tc>
                <a:tc>
                  <a:txBody>
                    <a:bodyPr/>
                    <a:lstStyle/>
                    <a:p>
                      <a:pPr algn="ctr"/>
                      <a:r>
                        <a:rPr lang="en-US" sz="2000" dirty="0" smtClean="0"/>
                        <a:t>100 </a:t>
                      </a:r>
                      <a:r>
                        <a:rPr lang="en-US" sz="2000" dirty="0" err="1" smtClean="0"/>
                        <a:t>stmv</a:t>
                      </a:r>
                      <a:endParaRPr lang="en-US" sz="2000" dirty="0" smtClean="0"/>
                    </a:p>
                    <a:p>
                      <a:pPr algn="ctr"/>
                      <a:r>
                        <a:rPr lang="en-US" sz="2000" dirty="0" smtClean="0"/>
                        <a:t>s/step</a:t>
                      </a:r>
                    </a:p>
                    <a:p>
                      <a:pPr algn="ctr"/>
                      <a:r>
                        <a:rPr lang="en-US" sz="2000" dirty="0" smtClean="0"/>
                        <a:t>32 nodes</a:t>
                      </a:r>
                      <a:endParaRPr lang="en-US" sz="2000" dirty="0"/>
                    </a:p>
                  </a:txBody>
                  <a:tcPr marL="76200" marR="76200" marT="50800" marB="50800"/>
                </a:tc>
                <a:tc>
                  <a:txBody>
                    <a:bodyPr/>
                    <a:lstStyle/>
                    <a:p>
                      <a:pPr marL="0" marR="0" indent="0" algn="ctr" defTabSz="914220" rtl="0" eaLnBrk="1" fontAlgn="auto" latinLnBrk="0" hangingPunct="1">
                        <a:lnSpc>
                          <a:spcPct val="100000"/>
                        </a:lnSpc>
                        <a:spcBef>
                          <a:spcPts val="0"/>
                        </a:spcBef>
                        <a:spcAft>
                          <a:spcPts val="0"/>
                        </a:spcAft>
                        <a:buClrTx/>
                        <a:buSzTx/>
                        <a:buFontTx/>
                        <a:buNone/>
                        <a:tabLst/>
                        <a:defRPr/>
                      </a:pPr>
                      <a:r>
                        <a:rPr lang="en-US" sz="2000" dirty="0" smtClean="0"/>
                        <a:t>100 </a:t>
                      </a:r>
                      <a:r>
                        <a:rPr lang="en-US" sz="2000" dirty="0" err="1" smtClean="0"/>
                        <a:t>stmv</a:t>
                      </a:r>
                      <a:r>
                        <a:rPr lang="en-US" sz="2000" dirty="0" smtClean="0"/>
                        <a:t> </a:t>
                      </a:r>
                    </a:p>
                    <a:p>
                      <a:pPr marL="0" marR="0" indent="0" algn="ctr" defTabSz="914220" rtl="0" eaLnBrk="1" fontAlgn="auto" latinLnBrk="0" hangingPunct="1">
                        <a:lnSpc>
                          <a:spcPct val="100000"/>
                        </a:lnSpc>
                        <a:spcBef>
                          <a:spcPts val="0"/>
                        </a:spcBef>
                        <a:spcAft>
                          <a:spcPts val="0"/>
                        </a:spcAft>
                        <a:buClrTx/>
                        <a:buSzTx/>
                        <a:buFontTx/>
                        <a:buNone/>
                        <a:tabLst/>
                        <a:defRPr/>
                      </a:pPr>
                      <a:r>
                        <a:rPr lang="en-US" sz="2000" dirty="0" smtClean="0"/>
                        <a:t>s/step</a:t>
                      </a:r>
                    </a:p>
                    <a:p>
                      <a:pPr marL="0" marR="0" indent="0" algn="ctr" defTabSz="914220" rtl="0" eaLnBrk="1" fontAlgn="auto" latinLnBrk="0" hangingPunct="1">
                        <a:lnSpc>
                          <a:spcPct val="100000"/>
                        </a:lnSpc>
                        <a:spcBef>
                          <a:spcPts val="0"/>
                        </a:spcBef>
                        <a:spcAft>
                          <a:spcPts val="0"/>
                        </a:spcAft>
                        <a:buClrTx/>
                        <a:buSzTx/>
                        <a:buFontTx/>
                        <a:buNone/>
                        <a:tabLst/>
                        <a:defRPr/>
                      </a:pPr>
                      <a:r>
                        <a:rPr lang="en-US" sz="2000" dirty="0" smtClean="0"/>
                        <a:t>768 nodes</a:t>
                      </a:r>
                    </a:p>
                  </a:txBody>
                  <a:tcPr marL="76200" marR="76200" marT="50800" marB="50800"/>
                </a:tc>
              </a:tr>
              <a:tr h="595324">
                <a:tc>
                  <a:txBody>
                    <a:bodyPr/>
                    <a:lstStyle/>
                    <a:p>
                      <a:r>
                        <a:rPr lang="en-US" sz="1800" dirty="0" smtClean="0"/>
                        <a:t>XK6, Fermi </a:t>
                      </a:r>
                      <a:endParaRPr lang="en-US" sz="1800" b="0" dirty="0">
                        <a:latin typeface="Calibri" pitchFamily="34" charset="0"/>
                        <a:cs typeface="Calibri" pitchFamily="34" charset="0"/>
                      </a:endParaRPr>
                    </a:p>
                  </a:txBody>
                  <a:tcPr marL="76200" marR="76200" marT="50800" marB="50800" anchor="ctr"/>
                </a:tc>
                <a:tc>
                  <a:txBody>
                    <a:bodyPr/>
                    <a:lstStyle/>
                    <a:p>
                      <a:pPr algn="ctr"/>
                      <a:r>
                        <a:rPr lang="en-US" sz="1800" dirty="0" smtClean="0"/>
                        <a:t>1.23065 s</a:t>
                      </a:r>
                      <a:endParaRPr lang="en-US" sz="1800" b="0" dirty="0">
                        <a:solidFill>
                          <a:schemeClr val="bg2">
                            <a:lumMod val="75000"/>
                          </a:schemeClr>
                        </a:solidFill>
                        <a:latin typeface="Calibri" pitchFamily="34" charset="0"/>
                        <a:cs typeface="Calibri" pitchFamily="34" charset="0"/>
                      </a:endParaRPr>
                    </a:p>
                  </a:txBody>
                  <a:tcPr marL="76200" marR="76200" marT="50800" marB="50800" anchor="ctr"/>
                </a:tc>
                <a:tc>
                  <a:txBody>
                    <a:bodyPr/>
                    <a:lstStyle/>
                    <a:p>
                      <a:pPr algn="ctr" fontAlgn="b"/>
                      <a:r>
                        <a:rPr lang="en-US" sz="1800" u="none" strike="noStrike" dirty="0" smtClean="0">
                          <a:effectLst/>
                        </a:rPr>
                        <a:t>0.07657 s</a:t>
                      </a:r>
                      <a:endParaRPr lang="en-US" sz="1800" b="0" i="0" u="none" strike="noStrike" dirty="0">
                        <a:solidFill>
                          <a:schemeClr val="bg2">
                            <a:lumMod val="75000"/>
                          </a:schemeClr>
                        </a:solidFill>
                        <a:effectLst/>
                        <a:latin typeface="Calibri" pitchFamily="34" charset="0"/>
                        <a:cs typeface="Calibri" pitchFamily="34" charset="0"/>
                      </a:endParaRPr>
                    </a:p>
                  </a:txBody>
                  <a:tcPr marL="7938" marR="7938" marT="10583" marB="0" anchor="ctr"/>
                </a:tc>
              </a:tr>
              <a:tr h="595324">
                <a:tc>
                  <a:txBody>
                    <a:bodyPr/>
                    <a:lstStyle/>
                    <a:p>
                      <a:r>
                        <a:rPr lang="en-US" sz="1800" dirty="0" smtClean="0"/>
                        <a:t>XK6, without Fermi</a:t>
                      </a:r>
                      <a:endParaRPr lang="en-US" sz="1800" b="0" dirty="0">
                        <a:latin typeface="Calibri" pitchFamily="34" charset="0"/>
                        <a:cs typeface="Calibri" pitchFamily="34" charset="0"/>
                      </a:endParaRPr>
                    </a:p>
                  </a:txBody>
                  <a:tcPr marL="76200" marR="76200" marT="50800" marB="50800" anchor="ctr"/>
                </a:tc>
                <a:tc>
                  <a:txBody>
                    <a:bodyPr/>
                    <a:lstStyle/>
                    <a:p>
                      <a:pPr algn="ctr" fontAlgn="b"/>
                      <a:r>
                        <a:rPr lang="en-US" sz="1800" u="none" strike="noStrike" dirty="0" smtClean="0">
                          <a:effectLst/>
                        </a:rPr>
                        <a:t>4.62633 s</a:t>
                      </a:r>
                      <a:endParaRPr lang="en-US" sz="1800" b="0" i="0" u="none" strike="noStrike" dirty="0">
                        <a:solidFill>
                          <a:schemeClr val="bg2">
                            <a:lumMod val="75000"/>
                          </a:schemeClr>
                        </a:solidFill>
                        <a:effectLst/>
                        <a:latin typeface="Calibri" pitchFamily="34" charset="0"/>
                        <a:cs typeface="Calibri" pitchFamily="34" charset="0"/>
                      </a:endParaRPr>
                    </a:p>
                  </a:txBody>
                  <a:tcPr marL="7938" marR="7938" marT="10583" marB="0" anchor="ctr"/>
                </a:tc>
                <a:tc>
                  <a:txBody>
                    <a:bodyPr/>
                    <a:lstStyle/>
                    <a:p>
                      <a:pPr algn="ctr" fontAlgn="b"/>
                      <a:r>
                        <a:rPr lang="en-US" sz="1800" u="none" strike="noStrike" dirty="0" smtClean="0">
                          <a:effectLst/>
                        </a:rPr>
                        <a:t>0.19688 s</a:t>
                      </a:r>
                      <a:endParaRPr lang="en-US" sz="1800" b="0" i="0" u="none" strike="noStrike" dirty="0">
                        <a:solidFill>
                          <a:schemeClr val="bg2">
                            <a:lumMod val="75000"/>
                          </a:schemeClr>
                        </a:solidFill>
                        <a:effectLst/>
                        <a:latin typeface="Calibri" pitchFamily="34" charset="0"/>
                        <a:cs typeface="Calibri" pitchFamily="34" charset="0"/>
                      </a:endParaRPr>
                    </a:p>
                  </a:txBody>
                  <a:tcPr marL="7938" marR="7938" marT="10583" marB="0" anchor="ctr"/>
                </a:tc>
              </a:tr>
              <a:tr h="595324">
                <a:tc>
                  <a:txBody>
                    <a:bodyPr/>
                    <a:lstStyle/>
                    <a:p>
                      <a:r>
                        <a:rPr lang="en-US" sz="1800" dirty="0" smtClean="0"/>
                        <a:t>XE6</a:t>
                      </a:r>
                      <a:endParaRPr lang="en-US" sz="1800" b="0" dirty="0">
                        <a:latin typeface="Calibri" pitchFamily="34" charset="0"/>
                        <a:cs typeface="Calibri" pitchFamily="34" charset="0"/>
                      </a:endParaRPr>
                    </a:p>
                  </a:txBody>
                  <a:tcPr marL="76200" marR="76200" marT="50800" marB="50800" anchor="ctr"/>
                </a:tc>
                <a:tc>
                  <a:txBody>
                    <a:bodyPr/>
                    <a:lstStyle/>
                    <a:p>
                      <a:pPr algn="ctr" fontAlgn="b"/>
                      <a:r>
                        <a:rPr lang="en-US" sz="1800" u="none" strike="noStrike" dirty="0" smtClean="0">
                          <a:effectLst/>
                        </a:rPr>
                        <a:t>2.318 s</a:t>
                      </a:r>
                      <a:endParaRPr lang="en-US" sz="1800" b="0" i="0" u="none" strike="noStrike" dirty="0">
                        <a:solidFill>
                          <a:schemeClr val="bg2">
                            <a:lumMod val="75000"/>
                          </a:schemeClr>
                        </a:solidFill>
                        <a:effectLst/>
                        <a:latin typeface="Calibri" pitchFamily="34" charset="0"/>
                        <a:cs typeface="Calibri" pitchFamily="34" charset="0"/>
                      </a:endParaRPr>
                    </a:p>
                  </a:txBody>
                  <a:tcPr marL="7938" marR="7938" marT="10583" marB="0" anchor="ctr"/>
                </a:tc>
                <a:tc>
                  <a:txBody>
                    <a:bodyPr/>
                    <a:lstStyle/>
                    <a:p>
                      <a:pPr algn="ctr" fontAlgn="b"/>
                      <a:r>
                        <a:rPr lang="en-US" sz="1800" u="none" strike="noStrike" dirty="0" smtClean="0">
                          <a:effectLst/>
                        </a:rPr>
                        <a:t>0.10602 s</a:t>
                      </a:r>
                      <a:endParaRPr lang="en-US" sz="1800" b="0" i="0" u="none" strike="noStrike" dirty="0">
                        <a:solidFill>
                          <a:schemeClr val="bg2">
                            <a:lumMod val="75000"/>
                          </a:schemeClr>
                        </a:solidFill>
                        <a:effectLst/>
                        <a:latin typeface="Calibri" pitchFamily="34" charset="0"/>
                        <a:cs typeface="Calibri" pitchFamily="34" charset="0"/>
                      </a:endParaRPr>
                    </a:p>
                  </a:txBody>
                  <a:tcPr marL="7938" marR="7938" marT="10583" marB="0" anchor="ctr"/>
                </a:tc>
              </a:tr>
              <a:tr h="944231">
                <a:tc>
                  <a:txBody>
                    <a:bodyPr/>
                    <a:lstStyle/>
                    <a:p>
                      <a:r>
                        <a:rPr lang="en-US" sz="1800" dirty="0" smtClean="0"/>
                        <a:t>XK6 Fermi</a:t>
                      </a:r>
                      <a:r>
                        <a:rPr lang="en-US" sz="1800" baseline="0" dirty="0" smtClean="0"/>
                        <a:t> </a:t>
                      </a:r>
                      <a:r>
                        <a:rPr lang="en-US" sz="1800" baseline="0" dirty="0" err="1" smtClean="0"/>
                        <a:t>vs</a:t>
                      </a:r>
                      <a:r>
                        <a:rPr lang="en-US" sz="1800" baseline="0" dirty="0" smtClean="0"/>
                        <a:t> XK6 without Fermi</a:t>
                      </a:r>
                      <a:endParaRPr lang="en-US" sz="1800" b="1" dirty="0">
                        <a:latin typeface="Calibri" pitchFamily="34" charset="0"/>
                        <a:cs typeface="Calibri" pitchFamily="34" charset="0"/>
                      </a:endParaRPr>
                    </a:p>
                  </a:txBody>
                  <a:tcPr marL="76200" marR="76200" marT="50800" marB="50800" anchor="ctr"/>
                </a:tc>
                <a:tc>
                  <a:txBody>
                    <a:bodyPr/>
                    <a:lstStyle/>
                    <a:p>
                      <a:pPr algn="ctr"/>
                      <a:r>
                        <a:rPr lang="en-US" sz="1800" dirty="0" smtClean="0"/>
                        <a:t>3.8 x</a:t>
                      </a:r>
                      <a:endParaRPr lang="en-US" sz="1800" b="1" dirty="0">
                        <a:solidFill>
                          <a:schemeClr val="bg2">
                            <a:lumMod val="75000"/>
                          </a:schemeClr>
                        </a:solidFill>
                        <a:latin typeface="Calibri" pitchFamily="34" charset="0"/>
                        <a:cs typeface="Calibri" pitchFamily="34" charset="0"/>
                      </a:endParaRPr>
                    </a:p>
                  </a:txBody>
                  <a:tcPr marL="76200" marR="76200" marT="50800" marB="50800" anchor="ctr"/>
                </a:tc>
                <a:tc>
                  <a:txBody>
                    <a:bodyPr/>
                    <a:lstStyle/>
                    <a:p>
                      <a:pPr algn="ctr" fontAlgn="b"/>
                      <a:r>
                        <a:rPr lang="en-US" sz="1800" u="none" strike="noStrike" dirty="0" smtClean="0">
                          <a:effectLst/>
                        </a:rPr>
                        <a:t>2.6 x</a:t>
                      </a:r>
                      <a:endParaRPr lang="en-US" sz="1800" b="1" i="0" u="none" strike="noStrike" dirty="0">
                        <a:solidFill>
                          <a:schemeClr val="bg2">
                            <a:lumMod val="75000"/>
                          </a:schemeClr>
                        </a:solidFill>
                        <a:effectLst/>
                        <a:latin typeface="Calibri" pitchFamily="34" charset="0"/>
                        <a:cs typeface="Calibri" pitchFamily="34" charset="0"/>
                      </a:endParaRPr>
                    </a:p>
                  </a:txBody>
                  <a:tcPr marL="7938" marR="7938" marT="10583" marB="0" anchor="ctr"/>
                </a:tc>
              </a:tr>
              <a:tr h="595324">
                <a:tc>
                  <a:txBody>
                    <a:bodyPr/>
                    <a:lstStyle/>
                    <a:p>
                      <a:r>
                        <a:rPr lang="en-US" sz="1800" dirty="0" smtClean="0"/>
                        <a:t>XK6 Fermi</a:t>
                      </a:r>
                      <a:r>
                        <a:rPr lang="en-US" sz="1800" baseline="0" dirty="0" smtClean="0"/>
                        <a:t> </a:t>
                      </a:r>
                      <a:r>
                        <a:rPr lang="en-US" sz="1800" baseline="0" dirty="0" err="1" smtClean="0"/>
                        <a:t>vs</a:t>
                      </a:r>
                      <a:r>
                        <a:rPr lang="en-US" sz="1800" baseline="0" dirty="0" smtClean="0"/>
                        <a:t> XE6</a:t>
                      </a:r>
                      <a:endParaRPr lang="en-US" sz="1800" b="1" dirty="0">
                        <a:latin typeface="Calibri" pitchFamily="34" charset="0"/>
                        <a:cs typeface="Calibri" pitchFamily="34" charset="0"/>
                      </a:endParaRPr>
                    </a:p>
                  </a:txBody>
                  <a:tcPr marL="76200" marR="76200" marT="50800" marB="50800" anchor="ctr"/>
                </a:tc>
                <a:tc>
                  <a:txBody>
                    <a:bodyPr/>
                    <a:lstStyle/>
                    <a:p>
                      <a:pPr algn="ctr"/>
                      <a:r>
                        <a:rPr lang="en-US" sz="1800" dirty="0" smtClean="0"/>
                        <a:t>1.8 x</a:t>
                      </a:r>
                      <a:endParaRPr lang="en-US" sz="1800" b="1" dirty="0">
                        <a:solidFill>
                          <a:schemeClr val="bg2">
                            <a:lumMod val="75000"/>
                          </a:schemeClr>
                        </a:solidFill>
                        <a:latin typeface="Calibri" pitchFamily="34" charset="0"/>
                        <a:cs typeface="Calibri" pitchFamily="34" charset="0"/>
                      </a:endParaRPr>
                    </a:p>
                  </a:txBody>
                  <a:tcPr marL="76200" marR="76200" marT="50800" marB="50800" anchor="ctr"/>
                </a:tc>
                <a:tc>
                  <a:txBody>
                    <a:bodyPr/>
                    <a:lstStyle/>
                    <a:p>
                      <a:pPr algn="ctr" fontAlgn="b"/>
                      <a:r>
                        <a:rPr lang="en-US" sz="1800" u="none" strike="noStrike" dirty="0" smtClean="0">
                          <a:effectLst/>
                        </a:rPr>
                        <a:t>1.4 x</a:t>
                      </a:r>
                      <a:endParaRPr lang="en-US" sz="1800" b="1" i="0" u="none" strike="noStrike" dirty="0">
                        <a:solidFill>
                          <a:schemeClr val="bg2">
                            <a:lumMod val="75000"/>
                          </a:schemeClr>
                        </a:solidFill>
                        <a:effectLst/>
                        <a:latin typeface="Calibri" pitchFamily="34" charset="0"/>
                        <a:cs typeface="Calibri" pitchFamily="34" charset="0"/>
                      </a:endParaRPr>
                    </a:p>
                  </a:txBody>
                  <a:tcPr marL="7938" marR="7938" marT="10583" marB="0" anchor="ct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354068653"/>
              </p:ext>
            </p:extLst>
          </p:nvPr>
        </p:nvGraphicFramePr>
        <p:xfrm>
          <a:off x="5207000" y="1905000"/>
          <a:ext cx="3810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552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50334809"/>
              </p:ext>
            </p:extLst>
          </p:nvPr>
        </p:nvGraphicFramePr>
        <p:xfrm>
          <a:off x="457200" y="1600200"/>
          <a:ext cx="8292570" cy="3437816"/>
        </p:xfrm>
        <a:graphic>
          <a:graphicData uri="http://schemas.openxmlformats.org/drawingml/2006/table">
            <a:tbl>
              <a:tblPr firstRow="1" bandRow="1">
                <a:tableStyleId>{21E4AEA4-8DFA-4A89-87EB-49C32662AFE0}</a:tableStyleId>
              </a:tblPr>
              <a:tblGrid>
                <a:gridCol w="1636095"/>
                <a:gridCol w="1331295"/>
                <a:gridCol w="1331295"/>
                <a:gridCol w="1331295"/>
                <a:gridCol w="1331295"/>
                <a:gridCol w="1331295"/>
              </a:tblGrid>
              <a:tr h="626002">
                <a:tc>
                  <a:txBody>
                    <a:bodyPr/>
                    <a:lstStyle/>
                    <a:p>
                      <a:pPr algn="l" fontAlgn="b"/>
                      <a:endParaRPr lang="en-US" sz="1800" b="0" i="0" u="none" strike="noStrike" dirty="0">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dirty="0">
                          <a:effectLst/>
                        </a:rPr>
                        <a:t>time step</a:t>
                      </a:r>
                      <a:endParaRPr lang="en-US" sz="1800" b="1" i="0" u="none" strike="noStrike" dirty="0">
                        <a:solidFill>
                          <a:srgbClr val="FFFFFF"/>
                        </a:solidFill>
                        <a:effectLst/>
                        <a:latin typeface="Calibri"/>
                      </a:endParaRPr>
                    </a:p>
                  </a:txBody>
                  <a:tcPr marL="7938" marR="7938" marT="10583" marB="0" anchor="b"/>
                </a:tc>
                <a:tc>
                  <a:txBody>
                    <a:bodyPr/>
                    <a:lstStyle/>
                    <a:p>
                      <a:pPr algn="ctr" fontAlgn="b"/>
                      <a:r>
                        <a:rPr lang="en-US" sz="1800" u="none" strike="noStrike" dirty="0">
                          <a:effectLst/>
                        </a:rPr>
                        <a:t>non PME step</a:t>
                      </a:r>
                      <a:endParaRPr lang="en-US" sz="1800" b="1" i="0" u="none" strike="noStrike" dirty="0">
                        <a:solidFill>
                          <a:srgbClr val="FFFFFF"/>
                        </a:solidFill>
                        <a:effectLst/>
                        <a:latin typeface="Calibri"/>
                      </a:endParaRPr>
                    </a:p>
                  </a:txBody>
                  <a:tcPr marL="7938" marR="7938" marT="10583" marB="0" anchor="b"/>
                </a:tc>
                <a:tc>
                  <a:txBody>
                    <a:bodyPr/>
                    <a:lstStyle/>
                    <a:p>
                      <a:pPr algn="ctr" fontAlgn="b"/>
                      <a:r>
                        <a:rPr lang="en-US" sz="1800" u="none" strike="noStrike" dirty="0" smtClean="0">
                          <a:effectLst/>
                        </a:rPr>
                        <a:t>PME</a:t>
                      </a:r>
                      <a:r>
                        <a:rPr lang="en-US" sz="1800" u="none" strike="noStrike" baseline="0" dirty="0" smtClean="0">
                          <a:effectLst/>
                        </a:rPr>
                        <a:t> step</a:t>
                      </a:r>
                      <a:endParaRPr lang="en-US" sz="1800" b="1" i="0" u="none" strike="noStrike" dirty="0">
                        <a:solidFill>
                          <a:srgbClr val="FFFFFF"/>
                        </a:solidFill>
                        <a:effectLst/>
                        <a:latin typeface="Calibri"/>
                      </a:endParaRPr>
                    </a:p>
                  </a:txBody>
                  <a:tcPr marL="7938" marR="7938" marT="10583" marB="0" anchor="b"/>
                </a:tc>
                <a:tc>
                  <a:txBody>
                    <a:bodyPr/>
                    <a:lstStyle/>
                    <a:p>
                      <a:pPr algn="ctr" fontAlgn="b"/>
                      <a:r>
                        <a:rPr lang="en-US" sz="1800" u="none" strike="noStrike" dirty="0">
                          <a:effectLst/>
                        </a:rPr>
                        <a:t>sum PME computation</a:t>
                      </a:r>
                      <a:endParaRPr lang="en-US" sz="1800" b="1" i="0" u="none" strike="noStrike" dirty="0">
                        <a:solidFill>
                          <a:srgbClr val="FFFFFF"/>
                        </a:solidFill>
                        <a:effectLst/>
                        <a:latin typeface="Calibri"/>
                      </a:endParaRPr>
                    </a:p>
                  </a:txBody>
                  <a:tcPr marL="7938" marR="7938" marT="10583" marB="0" anchor="b"/>
                </a:tc>
                <a:tc>
                  <a:txBody>
                    <a:bodyPr/>
                    <a:lstStyle/>
                    <a:p>
                      <a:pPr algn="ctr" fontAlgn="b"/>
                      <a:r>
                        <a:rPr lang="en-US" sz="1800" u="none" strike="noStrike" dirty="0">
                          <a:effectLst/>
                        </a:rPr>
                        <a:t>kernel</a:t>
                      </a:r>
                      <a:endParaRPr lang="en-US" sz="1800" b="1" i="0" u="none" strike="noStrike" dirty="0">
                        <a:solidFill>
                          <a:srgbClr val="FFFFFF"/>
                        </a:solidFill>
                        <a:effectLst/>
                        <a:latin typeface="Calibri"/>
                      </a:endParaRPr>
                    </a:p>
                  </a:txBody>
                  <a:tcPr marL="7938" marR="7938" marT="10583" marB="0" anchor="b"/>
                </a:tc>
              </a:tr>
              <a:tr h="626002">
                <a:tc>
                  <a:txBody>
                    <a:bodyPr/>
                    <a:lstStyle/>
                    <a:p>
                      <a:pPr algn="l" fontAlgn="b"/>
                      <a:r>
                        <a:rPr lang="nl-NL" sz="1800" u="none" strike="noStrike" dirty="0">
                          <a:effectLst/>
                        </a:rPr>
                        <a:t>GPU, </a:t>
                      </a:r>
                      <a:r>
                        <a:rPr lang="nl-NL" sz="1800" u="none" strike="noStrike" dirty="0" smtClean="0">
                          <a:effectLst/>
                        </a:rPr>
                        <a:t>100 </a:t>
                      </a:r>
                      <a:r>
                        <a:rPr lang="nl-NL" sz="1800" u="none" strike="noStrike" dirty="0" err="1" smtClean="0">
                          <a:effectLst/>
                        </a:rPr>
                        <a:t>stmv</a:t>
                      </a:r>
                      <a:r>
                        <a:rPr lang="nl-NL" sz="1800" u="none" strike="noStrike" dirty="0">
                          <a:effectLst/>
                        </a:rPr>
                        <a:t>, 32 nodes</a:t>
                      </a:r>
                      <a:endParaRPr lang="nl-NL" sz="1800" b="1" i="0" u="none" strike="noStrike" dirty="0">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dirty="0" smtClean="0">
                          <a:effectLst/>
                        </a:rPr>
                        <a:t>1.249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1.009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1.833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0.796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0.964 s</a:t>
                      </a:r>
                      <a:endParaRPr lang="en-US" sz="1800" b="0" i="0" u="none" strike="noStrike" dirty="0">
                        <a:solidFill>
                          <a:srgbClr val="000000"/>
                        </a:solidFill>
                        <a:effectLst/>
                        <a:latin typeface="Calibri"/>
                      </a:endParaRPr>
                    </a:p>
                  </a:txBody>
                  <a:tcPr marL="7938" marR="7938" marT="10583" marB="0" anchor="b"/>
                </a:tc>
              </a:tr>
              <a:tr h="626002">
                <a:tc>
                  <a:txBody>
                    <a:bodyPr/>
                    <a:lstStyle/>
                    <a:p>
                      <a:pPr algn="l" fontAlgn="b"/>
                      <a:r>
                        <a:rPr lang="nl-NL" sz="1800" u="none" strike="noStrike" dirty="0">
                          <a:effectLst/>
                        </a:rPr>
                        <a:t>GPU, 4 </a:t>
                      </a:r>
                      <a:r>
                        <a:rPr lang="nl-NL" sz="1800" u="none" strike="noStrike" dirty="0" err="1">
                          <a:effectLst/>
                        </a:rPr>
                        <a:t>stmv</a:t>
                      </a:r>
                      <a:r>
                        <a:rPr lang="nl-NL" sz="1800" u="none" strike="noStrike" dirty="0" smtClean="0">
                          <a:effectLst/>
                        </a:rPr>
                        <a:t>,</a:t>
                      </a:r>
                    </a:p>
                    <a:p>
                      <a:pPr algn="l" fontAlgn="b"/>
                      <a:r>
                        <a:rPr lang="nl-NL" sz="1800" u="none" strike="noStrike" dirty="0" smtClean="0">
                          <a:effectLst/>
                        </a:rPr>
                        <a:t>30 </a:t>
                      </a:r>
                      <a:r>
                        <a:rPr lang="nl-NL" sz="1800" u="none" strike="noStrike" dirty="0">
                          <a:effectLst/>
                        </a:rPr>
                        <a:t>nodes</a:t>
                      </a:r>
                      <a:endParaRPr lang="nl-NL" sz="1800" b="1" i="0" u="none" strike="noStrike" dirty="0">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dirty="0" smtClean="0">
                          <a:effectLst/>
                        </a:rPr>
                        <a:t>0.057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0.049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0.065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0.028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0.042 s</a:t>
                      </a:r>
                      <a:endParaRPr lang="en-US" sz="1800" b="0" i="0" u="none" strike="noStrike" dirty="0">
                        <a:solidFill>
                          <a:srgbClr val="000000"/>
                        </a:solidFill>
                        <a:effectLst/>
                        <a:latin typeface="Calibri"/>
                      </a:endParaRPr>
                    </a:p>
                  </a:txBody>
                  <a:tcPr marL="7938" marR="7938" marT="10583" marB="0" anchor="b"/>
                </a:tc>
              </a:tr>
              <a:tr h="626002">
                <a:tc>
                  <a:txBody>
                    <a:bodyPr/>
                    <a:lstStyle/>
                    <a:p>
                      <a:pPr algn="l" fontAlgn="b"/>
                      <a:r>
                        <a:rPr lang="nl-NL" sz="1800" u="none" strike="noStrike">
                          <a:effectLst/>
                        </a:rPr>
                        <a:t>GPU, 100 stmv, 768 nodes</a:t>
                      </a:r>
                      <a:endParaRPr lang="nl-NL" sz="1800" b="1" i="0" u="none" strike="noStrike">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dirty="0" smtClean="0">
                          <a:effectLst/>
                        </a:rPr>
                        <a:t>0.085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0.046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0.176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0.034 s</a:t>
                      </a:r>
                      <a:endParaRPr lang="en-US" sz="1800" b="0" i="0" u="none" strike="noStrike" dirty="0">
                        <a:solidFill>
                          <a:srgbClr val="000000"/>
                        </a:solidFill>
                        <a:effectLst/>
                        <a:latin typeface="Calibri"/>
                      </a:endParaRPr>
                    </a:p>
                  </a:txBody>
                  <a:tcPr marL="7938" marR="7938" marT="10583" marB="0" anchor="b"/>
                </a:tc>
                <a:tc>
                  <a:txBody>
                    <a:bodyPr/>
                    <a:lstStyle/>
                    <a:p>
                      <a:pPr algn="ctr" fontAlgn="b"/>
                      <a:r>
                        <a:rPr lang="en-US" sz="1800" u="none" strike="noStrike" dirty="0" smtClean="0">
                          <a:effectLst/>
                        </a:rPr>
                        <a:t>0.042 s</a:t>
                      </a:r>
                      <a:endParaRPr lang="en-US" sz="1800" b="0" i="0" u="none" strike="noStrike" dirty="0">
                        <a:solidFill>
                          <a:srgbClr val="000000"/>
                        </a:solidFill>
                        <a:effectLst/>
                        <a:latin typeface="Calibri"/>
                      </a:endParaRPr>
                    </a:p>
                  </a:txBody>
                  <a:tcPr marL="7938" marR="7938" marT="10583" marB="0" anchor="b"/>
                </a:tc>
              </a:tr>
              <a:tr h="466904">
                <a:tc>
                  <a:txBody>
                    <a:bodyPr/>
                    <a:lstStyle/>
                    <a:p>
                      <a:pPr algn="l" fontAlgn="b"/>
                      <a:r>
                        <a:rPr lang="en-US" sz="1800" u="none" strike="noStrike" dirty="0">
                          <a:effectLst/>
                        </a:rPr>
                        <a:t>strong scaling</a:t>
                      </a:r>
                      <a:endParaRPr lang="en-US" sz="1800" b="1" i="0" u="none" strike="noStrike" dirty="0">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a:effectLst/>
                        </a:rPr>
                        <a:t>0.616</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0.905</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0.435</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0.988</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0.966</a:t>
                      </a:r>
                      <a:endParaRPr lang="en-US" sz="1800" b="0" i="0" u="none" strike="noStrike">
                        <a:solidFill>
                          <a:srgbClr val="000000"/>
                        </a:solidFill>
                        <a:effectLst/>
                        <a:latin typeface="Calibri"/>
                      </a:endParaRPr>
                    </a:p>
                  </a:txBody>
                  <a:tcPr marL="7938" marR="7938" marT="10583" marB="0" anchor="b"/>
                </a:tc>
              </a:tr>
              <a:tr h="466904">
                <a:tc>
                  <a:txBody>
                    <a:bodyPr/>
                    <a:lstStyle/>
                    <a:p>
                      <a:pPr algn="l" fontAlgn="b"/>
                      <a:r>
                        <a:rPr lang="en-US" sz="1800" u="none" strike="noStrike" dirty="0">
                          <a:effectLst/>
                        </a:rPr>
                        <a:t>weak scaling</a:t>
                      </a:r>
                      <a:endParaRPr lang="en-US" sz="1800" b="1" i="0" u="none" strike="noStrike" dirty="0">
                        <a:solidFill>
                          <a:schemeClr val="bg1">
                            <a:lumMod val="85000"/>
                            <a:lumOff val="15000"/>
                          </a:schemeClr>
                        </a:solidFill>
                        <a:effectLst/>
                        <a:latin typeface="Calibri"/>
                      </a:endParaRPr>
                    </a:p>
                  </a:txBody>
                  <a:tcPr marL="7938" marR="7938" marT="10583" marB="0" anchor="b"/>
                </a:tc>
                <a:tc>
                  <a:txBody>
                    <a:bodyPr/>
                    <a:lstStyle/>
                    <a:p>
                      <a:pPr algn="ctr" fontAlgn="b"/>
                      <a:r>
                        <a:rPr lang="en-US" sz="1800" u="none" strike="noStrike">
                          <a:effectLst/>
                        </a:rPr>
                        <a:t>0.680</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1.061</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0.368</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a:effectLst/>
                        </a:rPr>
                        <a:t>0.845</a:t>
                      </a:r>
                      <a:endParaRPr lang="en-US" sz="1800" b="0" i="0" u="none" strike="noStrike">
                        <a:solidFill>
                          <a:srgbClr val="000000"/>
                        </a:solidFill>
                        <a:effectLst/>
                        <a:latin typeface="Calibri"/>
                      </a:endParaRPr>
                    </a:p>
                  </a:txBody>
                  <a:tcPr marL="7938" marR="7938" marT="10583" marB="0" anchor="b"/>
                </a:tc>
                <a:tc>
                  <a:txBody>
                    <a:bodyPr/>
                    <a:lstStyle/>
                    <a:p>
                      <a:pPr algn="ctr" fontAlgn="b"/>
                      <a:r>
                        <a:rPr lang="en-US" sz="1800" u="none" strike="noStrike" dirty="0">
                          <a:effectLst/>
                        </a:rPr>
                        <a:t>1.004</a:t>
                      </a:r>
                      <a:endParaRPr lang="en-US" sz="1800" b="0" i="0" u="none" strike="noStrike" dirty="0">
                        <a:solidFill>
                          <a:srgbClr val="000000"/>
                        </a:solidFill>
                        <a:effectLst/>
                        <a:latin typeface="Calibri"/>
                      </a:endParaRPr>
                    </a:p>
                  </a:txBody>
                  <a:tcPr marL="7938" marR="7938" marT="10583" marB="0" anchor="b"/>
                </a:tc>
              </a:tr>
            </a:tbl>
          </a:graphicData>
        </a:graphic>
      </p:graphicFrame>
      <p:sp>
        <p:nvSpPr>
          <p:cNvPr id="7" name="Title 1"/>
          <p:cNvSpPr txBox="1">
            <a:spLocks/>
          </p:cNvSpPr>
          <p:nvPr/>
        </p:nvSpPr>
        <p:spPr bwMode="auto">
          <a:xfrm>
            <a:off x="685800" y="152400"/>
            <a:ext cx="77724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en-US" smtClean="0"/>
              <a:t>TitanDev Cray XK6 Results</a:t>
            </a:r>
            <a:endParaRPr lang="en-US" dirty="0"/>
          </a:p>
        </p:txBody>
      </p:sp>
    </p:spTree>
    <p:extLst>
      <p:ext uri="{BB962C8B-B14F-4D97-AF65-F5344CB8AC3E}">
        <p14:creationId xmlns:p14="http://schemas.microsoft.com/office/powerpoint/2010/main" val="22742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30" y="1007939"/>
            <a:ext cx="9157395" cy="582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
        <p:nvSpPr>
          <p:cNvPr id="41987" name="Rectangle 3"/>
          <p:cNvSpPr>
            <a:spLocks/>
          </p:cNvSpPr>
          <p:nvPr/>
        </p:nvSpPr>
        <p:spPr bwMode="auto">
          <a:xfrm>
            <a:off x="214313" y="160735"/>
            <a:ext cx="8876109"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marL="40182" algn="ctr"/>
            <a:r>
              <a:rPr lang="en-US" sz="2700" dirty="0" err="1">
                <a:latin typeface="+mj-lt"/>
                <a:cs typeface="Arial Bold" charset="0"/>
                <a:sym typeface="Arial Bold" charset="0"/>
              </a:rPr>
              <a:t>Tsubame</a:t>
            </a:r>
            <a:r>
              <a:rPr lang="en-US" sz="2700" dirty="0">
                <a:latin typeface="+mj-lt"/>
                <a:cs typeface="Arial Bold" charset="0"/>
                <a:sym typeface="Arial Bold" charset="0"/>
              </a:rPr>
              <a:t> (Tokyo) </a:t>
            </a:r>
            <a:r>
              <a:rPr lang="en-US" sz="2700" dirty="0" smtClean="0">
                <a:latin typeface="+mj-lt"/>
                <a:cs typeface="Arial Bold" charset="0"/>
                <a:sym typeface="Arial Bold" charset="0"/>
              </a:rPr>
              <a:t>Application of </a:t>
            </a:r>
            <a:r>
              <a:rPr lang="en-US" sz="2700" dirty="0">
                <a:latin typeface="+mj-lt"/>
                <a:cs typeface="Arial Bold" charset="0"/>
                <a:sym typeface="Arial Bold" charset="0"/>
              </a:rPr>
              <a:t>GPU Accelerated NAMD</a:t>
            </a:r>
          </a:p>
        </p:txBody>
      </p:sp>
      <p:sp>
        <p:nvSpPr>
          <p:cNvPr id="41988" name="Rectangle 4"/>
          <p:cNvSpPr>
            <a:spLocks/>
          </p:cNvSpPr>
          <p:nvPr/>
        </p:nvSpPr>
        <p:spPr bwMode="auto">
          <a:xfrm>
            <a:off x="8224242" y="1151930"/>
            <a:ext cx="910828" cy="75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marL="40182" algn="l"/>
            <a:r>
              <a:rPr lang="en-US" dirty="0">
                <a:latin typeface="+mn-lt"/>
                <a:cs typeface="Arial" charset="0"/>
                <a:sym typeface="Arial" charset="0"/>
              </a:rPr>
              <a:t>8400 cores</a:t>
            </a:r>
          </a:p>
        </p:txBody>
      </p:sp>
      <p:pic>
        <p:nvPicPr>
          <p:cNvPr id="41989" name="newChromaPatchMovie-1.mov" descr="/Users/admin/Desktop/overview_March22.ppt_media/newChromaPatchMovie-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268266" y="1455539"/>
            <a:ext cx="3364260" cy="2920008"/>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44836" y="3712517"/>
            <a:ext cx="2768203"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1991" name="Rectangle 7"/>
          <p:cNvSpPr>
            <a:spLocks/>
          </p:cNvSpPr>
          <p:nvPr/>
        </p:nvSpPr>
        <p:spPr bwMode="auto">
          <a:xfrm>
            <a:off x="1311473" y="3683496"/>
            <a:ext cx="2955727"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marL="270113" indent="-229931">
              <a:spcBef>
                <a:spcPts val="352"/>
              </a:spcBef>
            </a:pPr>
            <a:r>
              <a:rPr lang="en-US" sz="1300" dirty="0">
                <a:solidFill>
                  <a:srgbClr val="FFF5EA"/>
                </a:solidFill>
                <a:latin typeface="Arial Bold" charset="0"/>
                <a:cs typeface="Arial Bold" charset="0"/>
                <a:sym typeface="Arial Bold" charset="0"/>
              </a:rPr>
              <a:t>AFM image of flat </a:t>
            </a:r>
            <a:r>
              <a:rPr lang="en-US" sz="1300" dirty="0" err="1">
                <a:solidFill>
                  <a:srgbClr val="FFF5EA"/>
                </a:solidFill>
                <a:latin typeface="Arial Bold" charset="0"/>
                <a:cs typeface="Arial Bold" charset="0"/>
                <a:sym typeface="Arial Bold" charset="0"/>
              </a:rPr>
              <a:t>chromatophore</a:t>
            </a:r>
            <a:r>
              <a:rPr lang="en-US" sz="1300" dirty="0">
                <a:solidFill>
                  <a:srgbClr val="FFF5EA"/>
                </a:solidFill>
                <a:latin typeface="Arial Bold" charset="0"/>
                <a:cs typeface="Arial Bold" charset="0"/>
                <a:sym typeface="Arial Bold" charset="0"/>
              </a:rPr>
              <a:t> membrane (</a:t>
            </a:r>
            <a:r>
              <a:rPr lang="en-US" sz="1300" dirty="0" err="1">
                <a:solidFill>
                  <a:srgbClr val="FFF5EA"/>
                </a:solidFill>
                <a:latin typeface="Arial Bold" charset="0"/>
                <a:cs typeface="Arial Bold" charset="0"/>
                <a:sym typeface="Arial Bold" charset="0"/>
              </a:rPr>
              <a:t>Scheuring</a:t>
            </a:r>
            <a:r>
              <a:rPr lang="en-US" sz="1300" dirty="0">
                <a:solidFill>
                  <a:srgbClr val="FFF5EA"/>
                </a:solidFill>
                <a:latin typeface="Arial Bold" charset="0"/>
                <a:cs typeface="Arial Bold" charset="0"/>
                <a:sym typeface="Arial Bold" charset="0"/>
              </a:rPr>
              <a:t> 2009)</a:t>
            </a:r>
          </a:p>
        </p:txBody>
      </p:sp>
      <p:sp>
        <p:nvSpPr>
          <p:cNvPr id="41992" name="Rectangle 8"/>
          <p:cNvSpPr>
            <a:spLocks/>
          </p:cNvSpPr>
          <p:nvPr/>
        </p:nvSpPr>
        <p:spPr bwMode="auto">
          <a:xfrm>
            <a:off x="3643312" y="1026914"/>
            <a:ext cx="2116336" cy="437555"/>
          </a:xfrm>
          <a:prstGeom prst="rect">
            <a:avLst/>
          </a:prstGeom>
          <a:solidFill>
            <a:srgbClr val="FEFFFE"/>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41993" name="Rectangle 9"/>
          <p:cNvSpPr>
            <a:spLocks/>
          </p:cNvSpPr>
          <p:nvPr/>
        </p:nvSpPr>
        <p:spPr bwMode="auto">
          <a:xfrm>
            <a:off x="1919883" y="1044773"/>
            <a:ext cx="5214938"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marL="40182" algn="ctr"/>
            <a:r>
              <a:rPr lang="en-US" dirty="0">
                <a:latin typeface="+mj-lt"/>
                <a:cs typeface="Arial Italic" charset="0"/>
                <a:sym typeface="Arial Italic" charset="0"/>
              </a:rPr>
              <a:t>20 million atom proteins + membrane</a:t>
            </a:r>
          </a:p>
        </p:txBody>
      </p:sp>
    </p:spTree>
    <p:extLst>
      <p:ext uri="{BB962C8B-B14F-4D97-AF65-F5344CB8AC3E}">
        <p14:creationId xmlns:p14="http://schemas.microsoft.com/office/powerpoint/2010/main" val="292654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8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1989"/>
                </p:tgtEl>
              </p:cMediaNode>
            </p:video>
            <p:seq concurrent="1" nextAc="seek">
              <p:cTn id="8" restart="whenNotActive" fill="hold" evtFilter="cancelBubble" nodeType="interactiveSeq">
                <p:stCondLst>
                  <p:cond evt="onClick" delay="0">
                    <p:tgtEl>
                      <p:spTgt spid="4198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989"/>
                                        </p:tgtEl>
                                      </p:cBhvr>
                                    </p:cmd>
                                  </p:childTnLst>
                                </p:cTn>
                              </p:par>
                            </p:childTnLst>
                          </p:cTn>
                        </p:par>
                      </p:childTnLst>
                    </p:cTn>
                  </p:par>
                </p:childTnLst>
              </p:cTn>
              <p:nextCondLst>
                <p:cond evt="onClick" delay="0">
                  <p:tgtEl>
                    <p:spTgt spid="4198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Acknowledgments</a:t>
            </a:r>
            <a:endParaRPr lang="en-US" sz="4000" dirty="0"/>
          </a:p>
        </p:txBody>
      </p:sp>
      <p:sp>
        <p:nvSpPr>
          <p:cNvPr id="4" name="TextBox 3"/>
          <p:cNvSpPr txBox="1"/>
          <p:nvPr/>
        </p:nvSpPr>
        <p:spPr>
          <a:xfrm>
            <a:off x="410345" y="4343400"/>
            <a:ext cx="1647055" cy="1015663"/>
          </a:xfrm>
          <a:prstGeom prst="rect">
            <a:avLst/>
          </a:prstGeom>
          <a:noFill/>
        </p:spPr>
        <p:txBody>
          <a:bodyPr wrap="none" rtlCol="0">
            <a:spAutoFit/>
          </a:bodyPr>
          <a:lstStyle/>
          <a:p>
            <a:pPr algn="ctr"/>
            <a:r>
              <a:rPr lang="en-US" dirty="0" smtClean="0"/>
              <a:t>Jim Phillips</a:t>
            </a:r>
          </a:p>
          <a:p>
            <a:pPr algn="ctr"/>
            <a:r>
              <a:rPr lang="en-US" sz="1800" dirty="0"/>
              <a:t>L</a:t>
            </a:r>
            <a:r>
              <a:rPr lang="en-US" sz="1800" dirty="0" smtClean="0"/>
              <a:t>ead NAMD </a:t>
            </a:r>
          </a:p>
          <a:p>
            <a:pPr algn="ctr"/>
            <a:r>
              <a:rPr lang="en-US" sz="1800" dirty="0" smtClean="0"/>
              <a:t>developer</a:t>
            </a:r>
            <a:endParaRPr lang="en-US" sz="1800" dirty="0"/>
          </a:p>
        </p:txBody>
      </p:sp>
      <p:sp>
        <p:nvSpPr>
          <p:cNvPr id="5" name="TextBox 4"/>
          <p:cNvSpPr txBox="1"/>
          <p:nvPr/>
        </p:nvSpPr>
        <p:spPr>
          <a:xfrm>
            <a:off x="2590800" y="4394537"/>
            <a:ext cx="1544113" cy="1015663"/>
          </a:xfrm>
          <a:prstGeom prst="rect">
            <a:avLst/>
          </a:prstGeom>
          <a:noFill/>
        </p:spPr>
        <p:txBody>
          <a:bodyPr wrap="none" rtlCol="0">
            <a:spAutoFit/>
          </a:bodyPr>
          <a:lstStyle/>
          <a:p>
            <a:pPr algn="ctr"/>
            <a:r>
              <a:rPr lang="en-US" dirty="0" smtClean="0"/>
              <a:t>John Stone</a:t>
            </a:r>
          </a:p>
          <a:p>
            <a:pPr algn="ctr"/>
            <a:r>
              <a:rPr lang="en-US" sz="1800" dirty="0"/>
              <a:t>L</a:t>
            </a:r>
            <a:r>
              <a:rPr lang="en-US" sz="1800" dirty="0" smtClean="0"/>
              <a:t>ead VMD</a:t>
            </a:r>
          </a:p>
          <a:p>
            <a:pPr algn="ctr"/>
            <a:r>
              <a:rPr lang="en-US" sz="1800" dirty="0" smtClean="0"/>
              <a:t> developer</a:t>
            </a:r>
            <a:endParaRPr lang="en-US" sz="1800" dirty="0"/>
          </a:p>
        </p:txBody>
      </p:sp>
      <p:sp>
        <p:nvSpPr>
          <p:cNvPr id="6" name="TextBox 5"/>
          <p:cNvSpPr txBox="1"/>
          <p:nvPr/>
        </p:nvSpPr>
        <p:spPr>
          <a:xfrm>
            <a:off x="4495800" y="4366736"/>
            <a:ext cx="1986128" cy="738664"/>
          </a:xfrm>
          <a:prstGeom prst="rect">
            <a:avLst/>
          </a:prstGeom>
          <a:noFill/>
        </p:spPr>
        <p:txBody>
          <a:bodyPr wrap="none" rtlCol="0">
            <a:spAutoFit/>
          </a:bodyPr>
          <a:lstStyle/>
          <a:p>
            <a:pPr algn="ctr"/>
            <a:r>
              <a:rPr lang="en-US" dirty="0" smtClean="0"/>
              <a:t>David Tanner</a:t>
            </a:r>
          </a:p>
          <a:p>
            <a:pPr algn="ctr"/>
            <a:r>
              <a:rPr lang="en-US" sz="1800" dirty="0"/>
              <a:t>I</a:t>
            </a:r>
            <a:r>
              <a:rPr lang="en-US" sz="1800" dirty="0" smtClean="0"/>
              <a:t>mplemented GBIS</a:t>
            </a:r>
            <a:endParaRPr lang="en-US" sz="1800" dirty="0"/>
          </a:p>
        </p:txBody>
      </p:sp>
      <p:sp>
        <p:nvSpPr>
          <p:cNvPr id="7" name="TextBox 6"/>
          <p:cNvSpPr txBox="1"/>
          <p:nvPr/>
        </p:nvSpPr>
        <p:spPr>
          <a:xfrm>
            <a:off x="6536804" y="4366736"/>
            <a:ext cx="2302396" cy="738664"/>
          </a:xfrm>
          <a:prstGeom prst="rect">
            <a:avLst/>
          </a:prstGeom>
          <a:noFill/>
        </p:spPr>
        <p:txBody>
          <a:bodyPr wrap="none" rtlCol="0">
            <a:spAutoFit/>
          </a:bodyPr>
          <a:lstStyle/>
          <a:p>
            <a:pPr algn="ctr"/>
            <a:r>
              <a:rPr lang="en-US" dirty="0" smtClean="0"/>
              <a:t>Klaus </a:t>
            </a:r>
            <a:r>
              <a:rPr lang="en-US" dirty="0" err="1" smtClean="0"/>
              <a:t>Schulten</a:t>
            </a:r>
            <a:endParaRPr lang="en-US" dirty="0"/>
          </a:p>
          <a:p>
            <a:pPr algn="ctr"/>
            <a:r>
              <a:rPr lang="en-US" sz="1800" dirty="0"/>
              <a:t>D</a:t>
            </a:r>
            <a:r>
              <a:rPr lang="en-US" sz="1800" dirty="0" smtClean="0"/>
              <a:t>irector of TCB group</a:t>
            </a:r>
            <a:endParaRPr lang="en-US"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002" y="2286000"/>
            <a:ext cx="1317498" cy="1981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5672" y="2209800"/>
            <a:ext cx="1371600" cy="2014832"/>
          </a:xfrm>
          <a:prstGeom prst="rect">
            <a:avLst/>
          </a:prstGeom>
        </p:spPr>
      </p:pic>
      <p:pic>
        <p:nvPicPr>
          <p:cNvPr id="10" name="Picture 9"/>
          <p:cNvPicPr>
            <a:picLocks noChangeAspect="1"/>
          </p:cNvPicPr>
          <p:nvPr/>
        </p:nvPicPr>
        <p:blipFill>
          <a:blip r:embed="rId4"/>
          <a:stretch>
            <a:fillRect/>
          </a:stretch>
        </p:blipFill>
        <p:spPr>
          <a:xfrm>
            <a:off x="2714626" y="2260937"/>
            <a:ext cx="1317771" cy="1981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25793" y="2209800"/>
            <a:ext cx="1477911" cy="1981200"/>
          </a:xfrm>
          <a:prstGeom prst="rect">
            <a:avLst/>
          </a:prstGeom>
        </p:spPr>
      </p:pic>
    </p:spTree>
    <p:extLst>
      <p:ext uri="{BB962C8B-B14F-4D97-AF65-F5344CB8AC3E}">
        <p14:creationId xmlns:p14="http://schemas.microsoft.com/office/powerpoint/2010/main" val="15490827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sz="3600" dirty="0" smtClean="0"/>
              <a:t>GPU Computing in NAMD and VMD</a:t>
            </a:r>
            <a:endParaRPr lang="en-US" sz="3600" dirty="0"/>
          </a:p>
        </p:txBody>
      </p:sp>
      <p:sp>
        <p:nvSpPr>
          <p:cNvPr id="3" name="Content Placeholder 2"/>
          <p:cNvSpPr>
            <a:spLocks noGrp="1"/>
          </p:cNvSpPr>
          <p:nvPr>
            <p:ph idx="1"/>
          </p:nvPr>
        </p:nvSpPr>
        <p:spPr>
          <a:xfrm>
            <a:off x="685800" y="1600200"/>
            <a:ext cx="7772400" cy="4114800"/>
          </a:xfrm>
        </p:spPr>
        <p:txBody>
          <a:bodyPr/>
          <a:lstStyle/>
          <a:p>
            <a:r>
              <a:rPr lang="en-US" sz="2800" dirty="0" smtClean="0"/>
              <a:t>NAMD algorithms to be discussed:</a:t>
            </a:r>
          </a:p>
          <a:p>
            <a:pPr lvl="1"/>
            <a:r>
              <a:rPr lang="en-US" sz="2400" dirty="0" smtClean="0"/>
              <a:t>Short-range non-bonded interactions</a:t>
            </a:r>
          </a:p>
          <a:p>
            <a:pPr lvl="1"/>
            <a:r>
              <a:rPr lang="en-US" sz="2400" dirty="0" smtClean="0"/>
              <a:t>Generalized Born Implicit Solvent</a:t>
            </a:r>
          </a:p>
          <a:p>
            <a:pPr lvl="1"/>
            <a:r>
              <a:rPr lang="en-US" sz="2400" dirty="0" smtClean="0"/>
              <a:t>Multilevel Summation Method</a:t>
            </a:r>
          </a:p>
          <a:p>
            <a:r>
              <a:rPr lang="en-US" sz="2800" dirty="0" smtClean="0"/>
              <a:t>VMD algorithms to be discussed:</a:t>
            </a:r>
          </a:p>
          <a:p>
            <a:pPr lvl="1"/>
            <a:r>
              <a:rPr lang="en-US" sz="2400" dirty="0" smtClean="0"/>
              <a:t>Electrostatic potential maps</a:t>
            </a:r>
          </a:p>
          <a:p>
            <a:pPr lvl="1"/>
            <a:r>
              <a:rPr lang="en-US" sz="2400" dirty="0" smtClean="0"/>
              <a:t>Visualizing molecular orbitals</a:t>
            </a:r>
          </a:p>
          <a:p>
            <a:pPr lvl="1"/>
            <a:r>
              <a:rPr lang="en-US" sz="2400" dirty="0" smtClean="0"/>
              <a:t>Radial distribution functions</a:t>
            </a:r>
          </a:p>
          <a:p>
            <a:pPr lvl="1"/>
            <a:r>
              <a:rPr lang="en-US" sz="2400" dirty="0" smtClean="0"/>
              <a:t>“</a:t>
            </a:r>
            <a:r>
              <a:rPr lang="en-US" sz="2400" dirty="0" err="1" smtClean="0"/>
              <a:t>QuickSurf</a:t>
            </a:r>
            <a:r>
              <a:rPr lang="en-US" sz="2400" dirty="0" smtClean="0"/>
              <a:t>” representation</a:t>
            </a:r>
            <a:endParaRPr lang="en-US" sz="2400" dirty="0"/>
          </a:p>
        </p:txBody>
      </p:sp>
    </p:spTree>
    <p:extLst>
      <p:ext uri="{BB962C8B-B14F-4D97-AF65-F5344CB8AC3E}">
        <p14:creationId xmlns:p14="http://schemas.microsoft.com/office/powerpoint/2010/main" val="4134887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ribosome_ao_small"/>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381000" y="2590800"/>
            <a:ext cx="4419600" cy="3635375"/>
          </a:xfrm>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72387" name="Rectangle 3"/>
          <p:cNvSpPr>
            <a:spLocks noGrp="1" noChangeArrowheads="1"/>
          </p:cNvSpPr>
          <p:nvPr>
            <p:ph type="title"/>
          </p:nvPr>
        </p:nvSpPr>
        <p:spPr>
          <a:xfrm>
            <a:off x="0" y="152400"/>
            <a:ext cx="9144000" cy="990600"/>
          </a:xfrm>
        </p:spPr>
        <p:txBody>
          <a:bodyPr/>
          <a:lstStyle/>
          <a:p>
            <a:r>
              <a:rPr lang="en-US" sz="3600" dirty="0" smtClean="0"/>
              <a:t>NAMD and VMD:</a:t>
            </a:r>
            <a:br>
              <a:rPr lang="en-US" sz="3600" dirty="0" smtClean="0"/>
            </a:br>
            <a:r>
              <a:rPr lang="en-US" sz="3600" dirty="0" smtClean="0"/>
              <a:t>The Computational Microscope</a:t>
            </a:r>
            <a:endParaRPr lang="en-US" sz="3600" dirty="0"/>
          </a:p>
        </p:txBody>
      </p:sp>
      <p:pic>
        <p:nvPicPr>
          <p:cNvPr id="272389" name="Picture 5" descr="lar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1775" y="2743200"/>
            <a:ext cx="2919413" cy="3419475"/>
          </a:xfrm>
          <a:prstGeom prst="rect">
            <a:avLst/>
          </a:prstGeom>
          <a:noFill/>
          <a:extLst>
            <a:ext uri="{909E8E84-426E-40dd-AFC4-6F175D3DCCD1}">
              <a14:hiddenFill xmlns:a14="http://schemas.microsoft.com/office/drawing/2010/main">
                <a:solidFill>
                  <a:srgbClr val="FFFFFF"/>
                </a:solidFill>
              </a14:hiddenFill>
            </a:ext>
          </a:extLst>
        </p:spPr>
      </p:pic>
      <p:sp>
        <p:nvSpPr>
          <p:cNvPr id="272390" name="Text Box 6"/>
          <p:cNvSpPr txBox="1">
            <a:spLocks noChangeArrowheads="1"/>
          </p:cNvSpPr>
          <p:nvPr/>
        </p:nvSpPr>
        <p:spPr bwMode="auto">
          <a:xfrm>
            <a:off x="304800" y="1905000"/>
            <a:ext cx="441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0" dirty="0"/>
              <a:t>Ribosome: synthesizes proteins from genetic information, target for antibiotics</a:t>
            </a:r>
          </a:p>
        </p:txBody>
      </p:sp>
      <p:sp>
        <p:nvSpPr>
          <p:cNvPr id="272391" name="Text Box 7"/>
          <p:cNvSpPr txBox="1">
            <a:spLocks noChangeArrowheads="1"/>
          </p:cNvSpPr>
          <p:nvPr/>
        </p:nvSpPr>
        <p:spPr bwMode="auto">
          <a:xfrm>
            <a:off x="4800600" y="1905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0" dirty="0"/>
              <a:t>Silicon </a:t>
            </a:r>
            <a:r>
              <a:rPr lang="en-US" sz="2000" b="0" dirty="0" err="1"/>
              <a:t>nanopore</a:t>
            </a:r>
            <a:r>
              <a:rPr lang="en-US" sz="2000" b="0" dirty="0"/>
              <a:t>: </a:t>
            </a:r>
            <a:r>
              <a:rPr lang="en-US" sz="2000" b="0" dirty="0" err="1"/>
              <a:t>bionanodevice</a:t>
            </a:r>
            <a:r>
              <a:rPr lang="en-US" sz="2000" b="0" dirty="0"/>
              <a:t> for sequencing DNA efficiently</a:t>
            </a:r>
          </a:p>
        </p:txBody>
      </p:sp>
      <p:sp>
        <p:nvSpPr>
          <p:cNvPr id="7" name="Rectangle 4"/>
          <p:cNvSpPr>
            <a:spLocks noGrp="1" noChangeArrowheads="1"/>
          </p:cNvSpPr>
          <p:nvPr>
            <p:ph type="body" sz="half" idx="1"/>
          </p:nvPr>
        </p:nvSpPr>
        <p:spPr>
          <a:xfrm>
            <a:off x="457200" y="1295400"/>
            <a:ext cx="8382000" cy="533400"/>
          </a:xfrm>
        </p:spPr>
        <p:txBody>
          <a:bodyPr/>
          <a:lstStyle/>
          <a:p>
            <a:r>
              <a:rPr lang="en-US" sz="2800" dirty="0"/>
              <a:t>Study the molecular machines in living cells</a:t>
            </a:r>
          </a:p>
        </p:txBody>
      </p:sp>
    </p:spTree>
    <p:extLst>
      <p:ext uri="{BB962C8B-B14F-4D97-AF65-F5344CB8AC3E}">
        <p14:creationId xmlns:p14="http://schemas.microsoft.com/office/powerpoint/2010/main" val="14378304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8000"/>
                    </a14:imgEffect>
                  </a14:imgLayer>
                </a14:imgProps>
              </a:ext>
              <a:ext uri="{28A0092B-C50C-407E-A947-70E740481C1C}">
                <a14:useLocalDpi xmlns:a14="http://schemas.microsoft.com/office/drawing/2010/main"/>
              </a:ext>
            </a:extLst>
          </a:blip>
          <a:srcRect/>
          <a:stretch>
            <a:fillRect/>
          </a:stretch>
        </p:blipFill>
        <p:spPr bwMode="auto">
          <a:xfrm>
            <a:off x="6796088" y="134938"/>
            <a:ext cx="23034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pic>
        <p:nvPicPr>
          <p:cNvPr id="17412" name="Picture 6" descr="\\Tbfiles\johns\baumeister.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55963" y="3522663"/>
            <a:ext cx="26320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331788" y="6134100"/>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t>Electrons in Vibrating Buckyball</a:t>
            </a:r>
          </a:p>
        </p:txBody>
      </p:sp>
      <p:sp>
        <p:nvSpPr>
          <p:cNvPr id="17414" name="TextBox 8"/>
          <p:cNvSpPr txBox="1">
            <a:spLocks noChangeArrowheads="1"/>
          </p:cNvSpPr>
          <p:nvPr/>
        </p:nvSpPr>
        <p:spPr bwMode="auto">
          <a:xfrm>
            <a:off x="3178175" y="6134100"/>
            <a:ext cx="2851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t>Cellular Tomography,</a:t>
            </a:r>
          </a:p>
          <a:p>
            <a:pPr algn="ctr" eaLnBrk="1" hangingPunct="1"/>
            <a:r>
              <a:rPr lang="en-US" sz="1800"/>
              <a:t> Cryo-electron Microscopy</a:t>
            </a:r>
          </a:p>
        </p:txBody>
      </p:sp>
      <p:sp>
        <p:nvSpPr>
          <p:cNvPr id="17415" name="TextBox 9"/>
          <p:cNvSpPr txBox="1">
            <a:spLocks noChangeArrowheads="1"/>
          </p:cNvSpPr>
          <p:nvPr/>
        </p:nvSpPr>
        <p:spPr bwMode="auto">
          <a:xfrm>
            <a:off x="6872288" y="2365375"/>
            <a:ext cx="1973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t>Poliovirus</a:t>
            </a:r>
          </a:p>
        </p:txBody>
      </p:sp>
      <p:pic>
        <p:nvPicPr>
          <p:cNvPr id="17416" name="Picture 3"/>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204744" y="2735263"/>
            <a:ext cx="2894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6249988" y="3916363"/>
            <a:ext cx="2894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dirty="0"/>
              <a:t>Ribosome Sequences</a:t>
            </a:r>
          </a:p>
        </p:txBody>
      </p:sp>
      <p:sp>
        <p:nvSpPr>
          <p:cNvPr id="17418" name="Rectangle 3"/>
          <p:cNvSpPr>
            <a:spLocks noGrp="1" noChangeArrowheads="1"/>
          </p:cNvSpPr>
          <p:nvPr>
            <p:ph type="title"/>
          </p:nvPr>
        </p:nvSpPr>
        <p:spPr>
          <a:xfrm>
            <a:off x="685800" y="152400"/>
            <a:ext cx="6521450" cy="760413"/>
          </a:xfrm>
        </p:spPr>
        <p:txBody>
          <a:bodyPr/>
          <a:lstStyle/>
          <a:p>
            <a:pPr eaLnBrk="1" hangingPunct="1"/>
            <a:r>
              <a:rPr lang="en-US" sz="3200" smtClean="0"/>
              <a:t>VMD – “Visual Molecular Dynamics”</a:t>
            </a:r>
          </a:p>
        </p:txBody>
      </p:sp>
      <p:sp>
        <p:nvSpPr>
          <p:cNvPr id="17419" name="TextBox 14"/>
          <p:cNvSpPr txBox="1">
            <a:spLocks noChangeArrowheads="1"/>
          </p:cNvSpPr>
          <p:nvPr/>
        </p:nvSpPr>
        <p:spPr bwMode="auto">
          <a:xfrm>
            <a:off x="6402388" y="6410326"/>
            <a:ext cx="249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dirty="0"/>
              <a:t>Whole Cell Simulations</a:t>
            </a:r>
          </a:p>
        </p:txBody>
      </p:sp>
      <p:sp>
        <p:nvSpPr>
          <p:cNvPr id="17420" name="Rectangle 4"/>
          <p:cNvSpPr>
            <a:spLocks noGrp="1" noChangeArrowheads="1"/>
          </p:cNvSpPr>
          <p:nvPr>
            <p:ph type="body" sz="half" idx="1"/>
          </p:nvPr>
        </p:nvSpPr>
        <p:spPr>
          <a:xfrm>
            <a:off x="457200" y="914400"/>
            <a:ext cx="5562600" cy="2860675"/>
          </a:xfrm>
        </p:spPr>
        <p:txBody>
          <a:bodyPr/>
          <a:lstStyle/>
          <a:p>
            <a:pPr eaLnBrk="1" hangingPunct="1">
              <a:lnSpc>
                <a:spcPct val="90000"/>
              </a:lnSpc>
            </a:pPr>
            <a:r>
              <a:rPr lang="en-US" sz="2400" dirty="0" smtClean="0"/>
              <a:t>Visualization and analysis of:</a:t>
            </a:r>
          </a:p>
          <a:p>
            <a:pPr lvl="1" indent="-342900" eaLnBrk="1" hangingPunct="1">
              <a:lnSpc>
                <a:spcPct val="90000"/>
              </a:lnSpc>
            </a:pPr>
            <a:r>
              <a:rPr lang="en-US" sz="2000" dirty="0" smtClean="0"/>
              <a:t>molecular dynamics simulations</a:t>
            </a:r>
          </a:p>
          <a:p>
            <a:pPr lvl="1" indent="-342900" eaLnBrk="1" hangingPunct="1">
              <a:lnSpc>
                <a:spcPct val="90000"/>
              </a:lnSpc>
            </a:pPr>
            <a:r>
              <a:rPr lang="en-US" sz="2000" dirty="0" smtClean="0"/>
              <a:t>quantum chemistry calculations</a:t>
            </a:r>
          </a:p>
          <a:p>
            <a:pPr lvl="1" indent="-342900" eaLnBrk="1" hangingPunct="1">
              <a:lnSpc>
                <a:spcPct val="90000"/>
              </a:lnSpc>
            </a:pPr>
            <a:r>
              <a:rPr lang="en-US" sz="2000" dirty="0" smtClean="0"/>
              <a:t>particle systems and whole cells</a:t>
            </a:r>
          </a:p>
          <a:p>
            <a:pPr lvl="1" indent="-342900" eaLnBrk="1" hangingPunct="1">
              <a:lnSpc>
                <a:spcPct val="90000"/>
              </a:lnSpc>
            </a:pPr>
            <a:r>
              <a:rPr lang="en-US" sz="2000" dirty="0" smtClean="0"/>
              <a:t>sequence data</a:t>
            </a:r>
          </a:p>
          <a:p>
            <a:pPr lvl="1" indent="-342900" eaLnBrk="1" hangingPunct="1">
              <a:lnSpc>
                <a:spcPct val="90000"/>
              </a:lnSpc>
            </a:pPr>
            <a:r>
              <a:rPr lang="en-US" sz="2000" dirty="0" smtClean="0"/>
              <a:t>volumetric data</a:t>
            </a:r>
          </a:p>
          <a:p>
            <a:pPr eaLnBrk="1" hangingPunct="1">
              <a:lnSpc>
                <a:spcPct val="90000"/>
              </a:lnSpc>
            </a:pPr>
            <a:r>
              <a:rPr lang="en-US" sz="2400" dirty="0" smtClean="0"/>
              <a:t>User extensible w/ scripting and plugins</a:t>
            </a:r>
          </a:p>
        </p:txBody>
      </p:sp>
      <p:pic>
        <p:nvPicPr>
          <p:cNvPr id="4" name="c60orbs.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0" y="3454400"/>
            <a:ext cx="28924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ac_high_invivo_mpd.mpg">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11"/>
          <a:stretch>
            <a:fillRect/>
          </a:stretch>
        </p:blipFill>
        <p:spPr>
          <a:xfrm>
            <a:off x="6096000" y="4256029"/>
            <a:ext cx="3003550" cy="2213034"/>
          </a:xfrm>
          <a:prstGeom prst="rect">
            <a:avLst/>
          </a:prstGeom>
        </p:spPr>
      </p:pic>
    </p:spTree>
    <p:extLst>
      <p:ext uri="{BB962C8B-B14F-4D97-AF65-F5344CB8AC3E}">
        <p14:creationId xmlns:p14="http://schemas.microsoft.com/office/powerpoint/2010/main" val="8218122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7934" fill="hold"/>
                                        <p:tgtEl>
                                          <p:spTgt spid="4"/>
                                        </p:tgtEl>
                                      </p:cBhvr>
                                    </p:cmd>
                                  </p:childTnLst>
                                </p:cTn>
                              </p:par>
                              <p:par>
                                <p:cTn id="7" presetID="1" presetClass="mediacall" presetSubtype="0" fill="hold" nodeType="withEffect">
                                  <p:stCondLst>
                                    <p:cond delay="0"/>
                                  </p:stCondLst>
                                  <p:childTnLst>
                                    <p:cmd type="call" cmd="playFrom(0.0)">
                                      <p:cBhvr>
                                        <p:cTn id="8" dur="30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4"/>
                </p:tgtEl>
              </p:cMediaNode>
            </p:video>
            <p:seq concurrent="1" nextAc="seek">
              <p:cTn id="10" restart="whenNotActive" fill="hold" evtFilter="cancelBubble" nodeType="interactiveSeq">
                <p:stCondLst>
                  <p:cond evt="onClick" delay="0">
                    <p:tgtEl>
                      <p:spTgt spid="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repeatCount="indefinite"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228600" y="304800"/>
            <a:ext cx="6978650" cy="990600"/>
          </a:xfrm>
        </p:spPr>
        <p:txBody>
          <a:bodyPr/>
          <a:lstStyle/>
          <a:p>
            <a:pPr eaLnBrk="1" hangingPunct="1"/>
            <a:r>
              <a:rPr lang="en-US" sz="3200" smtClean="0"/>
              <a:t>VMD Interoperability –</a:t>
            </a:r>
            <a:br>
              <a:rPr lang="en-US" sz="3200" smtClean="0"/>
            </a:br>
            <a:r>
              <a:rPr lang="en-US" sz="3200" smtClean="0"/>
              <a:t>Linked to Today’s Key Research Areas</a:t>
            </a:r>
          </a:p>
        </p:txBody>
      </p:sp>
      <p:sp>
        <p:nvSpPr>
          <p:cNvPr id="19459" name="Rectangle 1027"/>
          <p:cNvSpPr>
            <a:spLocks noGrp="1" noChangeArrowheads="1"/>
          </p:cNvSpPr>
          <p:nvPr>
            <p:ph type="body" sz="half" idx="1"/>
          </p:nvPr>
        </p:nvSpPr>
        <p:spPr>
          <a:xfrm>
            <a:off x="838200" y="1447800"/>
            <a:ext cx="6172200" cy="4648200"/>
          </a:xfrm>
        </p:spPr>
        <p:txBody>
          <a:bodyPr/>
          <a:lstStyle/>
          <a:p>
            <a:pPr eaLnBrk="1" hangingPunct="1"/>
            <a:r>
              <a:rPr lang="en-US" sz="2400" smtClean="0"/>
              <a:t>Unique in its interoperability with a broad range of modeling tools: AMBER, CHARMM, CPMD, DL_POLY, GAMESS, GROMACS, HOOMD, LAMMPS, NAMD, and many more …</a:t>
            </a:r>
          </a:p>
          <a:p>
            <a:pPr eaLnBrk="1" hangingPunct="1"/>
            <a:r>
              <a:rPr lang="en-US" sz="2400" smtClean="0"/>
              <a:t>Supports key data types, file formats, and databases, e.g. electron microscopy, quantum chemistry, MD trajectories, sequence alignments, super resolution light microscopy</a:t>
            </a:r>
          </a:p>
          <a:p>
            <a:pPr eaLnBrk="1" hangingPunct="1"/>
            <a:r>
              <a:rPr lang="en-US" sz="2400" smtClean="0"/>
              <a:t>Incorporates tools for simulation preparation, visualization, and analysis</a:t>
            </a:r>
          </a:p>
        </p:txBody>
      </p:sp>
      <p:pic>
        <p:nvPicPr>
          <p:cNvPr id="1946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07250" y="0"/>
            <a:ext cx="193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1928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0" y="-228600"/>
            <a:ext cx="9144000" cy="1143000"/>
          </a:xfrm>
        </p:spPr>
        <p:txBody>
          <a:bodyPr/>
          <a:lstStyle/>
          <a:p>
            <a:r>
              <a:rPr lang="en-US"/>
              <a:t>NAMD: Scalable Molecular Dynamics</a:t>
            </a:r>
            <a:endParaRPr lang="en-US" sz="4000"/>
          </a:p>
        </p:txBody>
      </p:sp>
      <p:sp>
        <p:nvSpPr>
          <p:cNvPr id="391171" name="Text Box 3"/>
          <p:cNvSpPr txBox="1">
            <a:spLocks noChangeArrowheads="1"/>
          </p:cNvSpPr>
          <p:nvPr/>
        </p:nvSpPr>
        <p:spPr bwMode="auto">
          <a:xfrm>
            <a:off x="5029200" y="762000"/>
            <a:ext cx="3766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t>51,000 Users, 2900 </a:t>
            </a:r>
            <a:r>
              <a:rPr lang="en-US" dirty="0"/>
              <a:t>Citations</a:t>
            </a:r>
          </a:p>
        </p:txBody>
      </p:sp>
      <p:sp>
        <p:nvSpPr>
          <p:cNvPr id="391172" name="Text Box 4"/>
          <p:cNvSpPr txBox="1">
            <a:spLocks noChangeArrowheads="1"/>
          </p:cNvSpPr>
          <p:nvPr/>
        </p:nvSpPr>
        <p:spPr bwMode="auto">
          <a:xfrm>
            <a:off x="76200" y="3622675"/>
            <a:ext cx="435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Blue Waters Target Application</a:t>
            </a:r>
          </a:p>
        </p:txBody>
      </p:sp>
      <p:sp>
        <p:nvSpPr>
          <p:cNvPr id="391173" name="Text Box 5"/>
          <p:cNvSpPr txBox="1">
            <a:spLocks noChangeArrowheads="1"/>
          </p:cNvSpPr>
          <p:nvPr/>
        </p:nvSpPr>
        <p:spPr bwMode="auto">
          <a:xfrm>
            <a:off x="739775" y="762000"/>
            <a:ext cx="344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2002 Gordon Bell Award</a:t>
            </a:r>
          </a:p>
        </p:txBody>
      </p:sp>
      <p:pic>
        <p:nvPicPr>
          <p:cNvPr id="391174" name="Picture 6" descr="sizes_at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143000"/>
            <a:ext cx="1579563" cy="2057400"/>
          </a:xfrm>
          <a:prstGeom prst="rect">
            <a:avLst/>
          </a:prstGeom>
          <a:noFill/>
          <a:extLst>
            <a:ext uri="{909E8E84-426E-40dd-AFC4-6F175D3DCCD1}">
              <a14:hiddenFill xmlns:a14="http://schemas.microsoft.com/office/drawing/2010/main">
                <a:solidFill>
                  <a:srgbClr val="FFFFFF"/>
                </a:solidFill>
              </a14:hiddenFill>
            </a:ext>
          </a:extLst>
        </p:spPr>
      </p:pic>
      <p:sp>
        <p:nvSpPr>
          <p:cNvPr id="391175" name="Text Box 7"/>
          <p:cNvSpPr txBox="1">
            <a:spLocks noChangeArrowheads="1"/>
          </p:cNvSpPr>
          <p:nvPr/>
        </p:nvSpPr>
        <p:spPr bwMode="auto">
          <a:xfrm>
            <a:off x="887413" y="6022975"/>
            <a:ext cx="3203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Illinois Petascale Computing Facility</a:t>
            </a:r>
          </a:p>
        </p:txBody>
      </p:sp>
      <p:sp>
        <p:nvSpPr>
          <p:cNvPr id="391176" name="Text Box 8"/>
          <p:cNvSpPr txBox="1">
            <a:spLocks noChangeArrowheads="1"/>
          </p:cNvSpPr>
          <p:nvPr/>
        </p:nvSpPr>
        <p:spPr bwMode="auto">
          <a:xfrm>
            <a:off x="2643188" y="3168650"/>
            <a:ext cx="1319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PSC Lemieux</a:t>
            </a:r>
          </a:p>
        </p:txBody>
      </p:sp>
      <p:sp>
        <p:nvSpPr>
          <p:cNvPr id="391177" name="Text Box 9"/>
          <p:cNvSpPr txBox="1">
            <a:spLocks noChangeArrowheads="1"/>
          </p:cNvSpPr>
          <p:nvPr/>
        </p:nvSpPr>
        <p:spPr bwMode="auto">
          <a:xfrm>
            <a:off x="433388" y="3148013"/>
            <a:ext cx="1319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ATP synthase</a:t>
            </a:r>
          </a:p>
        </p:txBody>
      </p:sp>
      <p:pic>
        <p:nvPicPr>
          <p:cNvPr id="391178" name="Picture 10" descr="ss200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81600" y="1219200"/>
            <a:ext cx="3505200" cy="1924050"/>
          </a:xfrm>
          <a:prstGeom prst="rect">
            <a:avLst/>
          </a:prstGeom>
          <a:noFill/>
          <a:extLst>
            <a:ext uri="{909E8E84-426E-40dd-AFC4-6F175D3DCCD1}">
              <a14:hiddenFill xmlns:a14="http://schemas.microsoft.com/office/drawing/2010/main">
                <a:solidFill>
                  <a:srgbClr val="FFFFFF"/>
                </a:solidFill>
              </a14:hiddenFill>
            </a:ext>
          </a:extLst>
        </p:spPr>
      </p:pic>
      <p:sp>
        <p:nvSpPr>
          <p:cNvPr id="391179" name="Text Box 11"/>
          <p:cNvSpPr txBox="1">
            <a:spLocks noChangeArrowheads="1"/>
          </p:cNvSpPr>
          <p:nvPr/>
        </p:nvSpPr>
        <p:spPr bwMode="auto">
          <a:xfrm>
            <a:off x="5054600" y="3124200"/>
            <a:ext cx="370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Computational Biophysics Summer School</a:t>
            </a:r>
          </a:p>
        </p:txBody>
      </p:sp>
      <p:pic>
        <p:nvPicPr>
          <p:cNvPr id="391180" name="Picture 12" descr="IMG_4957"/>
          <p:cNvPicPr>
            <a:picLocks noChangeAspect="1" noChangeArrowheads="1"/>
          </p:cNvPicPr>
          <p:nvPr/>
        </p:nvPicPr>
        <p:blipFill>
          <a:blip r:embed="rId5" cstate="print">
            <a:lum bright="20000" contrast="20000"/>
            <a:extLst>
              <a:ext uri="{28A0092B-C50C-407E-A947-70E740481C1C}">
                <a14:useLocalDpi xmlns:a14="http://schemas.microsoft.com/office/drawing/2010/main"/>
              </a:ext>
            </a:extLst>
          </a:blip>
          <a:srcRect/>
          <a:stretch>
            <a:fillRect/>
          </a:stretch>
        </p:blipFill>
        <p:spPr bwMode="auto">
          <a:xfrm>
            <a:off x="6096000" y="41148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181" name="Picture 13" descr="small_tesla_c1060_fron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79950" y="5065713"/>
            <a:ext cx="26352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2" name="Text Box 14"/>
          <p:cNvSpPr txBox="1">
            <a:spLocks noChangeArrowheads="1"/>
          </p:cNvSpPr>
          <p:nvPr/>
        </p:nvSpPr>
        <p:spPr bwMode="auto">
          <a:xfrm>
            <a:off x="5534025" y="3657600"/>
            <a:ext cx="2544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GPU Acceleration</a:t>
            </a:r>
          </a:p>
        </p:txBody>
      </p:sp>
      <p:sp>
        <p:nvSpPr>
          <p:cNvPr id="391183" name="Text Box 15"/>
          <p:cNvSpPr txBox="1">
            <a:spLocks noChangeArrowheads="1"/>
          </p:cNvSpPr>
          <p:nvPr/>
        </p:nvSpPr>
        <p:spPr bwMode="auto">
          <a:xfrm>
            <a:off x="7467600" y="5943600"/>
            <a:ext cx="1409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NCSA Lincoln</a:t>
            </a:r>
          </a:p>
        </p:txBody>
      </p:sp>
      <p:sp>
        <p:nvSpPr>
          <p:cNvPr id="391184" name="Text Box 16"/>
          <p:cNvSpPr txBox="1">
            <a:spLocks noChangeArrowheads="1"/>
          </p:cNvSpPr>
          <p:nvPr/>
        </p:nvSpPr>
        <p:spPr bwMode="auto">
          <a:xfrm>
            <a:off x="5181600" y="6019800"/>
            <a:ext cx="139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a:t>NVIDIA Tesla</a:t>
            </a:r>
          </a:p>
        </p:txBody>
      </p:sp>
      <p:pic>
        <p:nvPicPr>
          <p:cNvPr id="391185" name="Picture 17" descr="lemieux"/>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28800" y="1219200"/>
            <a:ext cx="29210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186" name="Picture 18" descr="NCSA_pcf_exterio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85800" y="4114800"/>
            <a:ext cx="3581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011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Screen shot 2011-10-28 at 6.37.28 A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9144000" cy="664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5"/>
          <p:cNvSpPr>
            <a:spLocks noChangeArrowheads="1"/>
          </p:cNvSpPr>
          <p:nvPr/>
        </p:nvSpPr>
        <p:spPr bwMode="auto">
          <a:xfrm>
            <a:off x="5867400" y="412750"/>
            <a:ext cx="2819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p>
            <a:pPr algn="r"/>
            <a:r>
              <a:rPr lang="en-US" sz="2800"/>
              <a:t>Larger machines enable larger simulations</a:t>
            </a:r>
          </a:p>
        </p:txBody>
      </p:sp>
    </p:spTree>
    <p:extLst>
      <p:ext uri="{BB962C8B-B14F-4D97-AF65-F5344CB8AC3E}">
        <p14:creationId xmlns:p14="http://schemas.microsoft.com/office/powerpoint/2010/main" val="413461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1836738"/>
            <a:ext cx="3581400" cy="2506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8947" name="Rectangle 3"/>
          <p:cNvSpPr>
            <a:spLocks noGrp="1" noChangeArrowheads="1"/>
          </p:cNvSpPr>
          <p:nvPr>
            <p:ph type="title"/>
          </p:nvPr>
        </p:nvSpPr>
        <p:spPr>
          <a:xfrm>
            <a:off x="609600" y="304800"/>
            <a:ext cx="7924800" cy="1143000"/>
          </a:xfrm>
        </p:spPr>
        <p:txBody>
          <a:bodyPr/>
          <a:lstStyle/>
          <a:p>
            <a:r>
              <a:rPr lang="en-US" sz="3600" dirty="0" smtClean="0"/>
              <a:t>NAMD features are chosen for scalability</a:t>
            </a:r>
            <a:endParaRPr lang="en-US" sz="3600" dirty="0"/>
          </a:p>
        </p:txBody>
      </p:sp>
      <p:sp>
        <p:nvSpPr>
          <p:cNvPr id="338948" name="Rectangle 4"/>
          <p:cNvSpPr>
            <a:spLocks noGrp="1" noChangeArrowheads="1"/>
          </p:cNvSpPr>
          <p:nvPr>
            <p:ph type="body" idx="1"/>
          </p:nvPr>
        </p:nvSpPr>
        <p:spPr>
          <a:xfrm>
            <a:off x="685800" y="1447800"/>
            <a:ext cx="7772400" cy="4876800"/>
          </a:xfrm>
        </p:spPr>
        <p:txBody>
          <a:bodyPr/>
          <a:lstStyle/>
          <a:p>
            <a:r>
              <a:rPr lang="en-US" sz="2000" dirty="0"/>
              <a:t>CHARMM, AMBER, OPLS force </a:t>
            </a:r>
            <a:r>
              <a:rPr lang="en-US" sz="2000" dirty="0" smtClean="0"/>
              <a:t>fields</a:t>
            </a:r>
          </a:p>
          <a:p>
            <a:r>
              <a:rPr lang="en-US" sz="2000" dirty="0" smtClean="0"/>
              <a:t>Multiple time stepping</a:t>
            </a:r>
          </a:p>
          <a:p>
            <a:r>
              <a:rPr lang="en-US" sz="2000" dirty="0" smtClean="0"/>
              <a:t>Hydrogen bond constraints</a:t>
            </a:r>
            <a:endParaRPr lang="en-US" sz="2000" dirty="0"/>
          </a:p>
          <a:p>
            <a:r>
              <a:rPr lang="en-US" sz="2000" dirty="0"/>
              <a:t>Efficient PME full electrostatics</a:t>
            </a:r>
          </a:p>
          <a:p>
            <a:r>
              <a:rPr lang="en-US" sz="2000" dirty="0"/>
              <a:t>Conjugate-gradient minimization</a:t>
            </a:r>
          </a:p>
          <a:p>
            <a:r>
              <a:rPr lang="en-US" sz="2000" dirty="0"/>
              <a:t>Temperature and pressure controls</a:t>
            </a:r>
          </a:p>
          <a:p>
            <a:r>
              <a:rPr lang="en-US" sz="2000" dirty="0"/>
              <a:t>Steered molecular dynamics (many methods)</a:t>
            </a:r>
          </a:p>
          <a:p>
            <a:r>
              <a:rPr lang="en-US" sz="2000" dirty="0"/>
              <a:t>Interactive molecular dynamics (with VMD)</a:t>
            </a:r>
          </a:p>
          <a:p>
            <a:r>
              <a:rPr lang="en-US" sz="2000" dirty="0"/>
              <a:t>Locally enhanced sampling</a:t>
            </a:r>
          </a:p>
          <a:p>
            <a:r>
              <a:rPr lang="en-US" sz="2000" dirty="0"/>
              <a:t>Alchemical free energy perturbation</a:t>
            </a:r>
          </a:p>
          <a:p>
            <a:r>
              <a:rPr lang="en-US" sz="2000" dirty="0"/>
              <a:t>Adaptive biasing force potential of mean force</a:t>
            </a:r>
          </a:p>
          <a:p>
            <a:r>
              <a:rPr lang="en-US" sz="2000" dirty="0"/>
              <a:t>User-extendable in </a:t>
            </a:r>
            <a:r>
              <a:rPr lang="en-US" sz="2000" dirty="0" err="1"/>
              <a:t>Tcl</a:t>
            </a:r>
            <a:r>
              <a:rPr lang="en-US" sz="2000" dirty="0"/>
              <a:t> for forces and algorithms</a:t>
            </a:r>
          </a:p>
          <a:p>
            <a:r>
              <a:rPr lang="en-US" sz="2000" u="sng" dirty="0"/>
              <a:t>All features run in parallel and scale to millions of atoms!</a:t>
            </a:r>
          </a:p>
        </p:txBody>
      </p:sp>
    </p:spTree>
    <p:extLst>
      <p:ext uri="{BB962C8B-B14F-4D97-AF65-F5344CB8AC3E}">
        <p14:creationId xmlns:p14="http://schemas.microsoft.com/office/powerpoint/2010/main" val="20206081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3159</Words>
  <Application>Microsoft Macintosh PowerPoint</Application>
  <PresentationFormat>On-screen Show (4:3)</PresentationFormat>
  <Paragraphs>480</Paragraphs>
  <Slides>30</Slides>
  <Notes>20</Notes>
  <HiddenSlides>3</HiddenSlides>
  <MMClips>3</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Default Design</vt:lpstr>
      <vt:lpstr>1_Default Design</vt:lpstr>
      <vt:lpstr>NAMD Algorithms and HPC Functionality</vt:lpstr>
      <vt:lpstr>Beckman Institute University of Illinois at Urbana-Champaign</vt:lpstr>
      <vt:lpstr>Acknowledgments</vt:lpstr>
      <vt:lpstr>NAMD and VMD: The Computational Microscope</vt:lpstr>
      <vt:lpstr>VMD – “Visual Molecular Dynamics”</vt:lpstr>
      <vt:lpstr>VMD Interoperability – Linked to Today’s Key Research Areas</vt:lpstr>
      <vt:lpstr>NAMD: Scalable Molecular Dynamics</vt:lpstr>
      <vt:lpstr>PowerPoint Presentation</vt:lpstr>
      <vt:lpstr>NAMD features are chosen for scalability</vt:lpstr>
      <vt:lpstr>NAMD 2.9 Release</vt:lpstr>
      <vt:lpstr>NAMD 2.9 Desktop MDFF</vt:lpstr>
      <vt:lpstr>NAMD 2.9 Scalable Replica Exchange</vt:lpstr>
      <vt:lpstr>PowerPoint Presentation</vt:lpstr>
      <vt:lpstr>NAMD impact is broad and deep</vt:lpstr>
      <vt:lpstr>Outside researchers choose NAMD and succeed</vt:lpstr>
      <vt:lpstr>Challenges of New Hardware</vt:lpstr>
      <vt:lpstr>Harnessing Future Hardware</vt:lpstr>
      <vt:lpstr>Parallel Programming Lab University of Illinois at Urbana-Champaign</vt:lpstr>
      <vt:lpstr>PowerPoint Presentation</vt:lpstr>
      <vt:lpstr>Computing research drives NAMD</vt:lpstr>
      <vt:lpstr>PowerPoint Presentation</vt:lpstr>
      <vt:lpstr>Cray Gemini Optimization</vt:lpstr>
      <vt:lpstr>100M-atom Benchmark Performance</vt:lpstr>
      <vt:lpstr>100M Atoms on Titan vs Jaguar</vt:lpstr>
      <vt:lpstr>1M Atom Virus on TitanDev GPU</vt:lpstr>
      <vt:lpstr>100M Atoms on TitanDev</vt:lpstr>
      <vt:lpstr>TitanDev Cray XK6 Results</vt:lpstr>
      <vt:lpstr>PowerPoint Presentation</vt:lpstr>
      <vt:lpstr>PowerPoint Presentation</vt:lpstr>
      <vt:lpstr>GPU Computing in NAMD and VMD</vt:lpstr>
    </vt:vector>
  </TitlesOfParts>
  <Manager/>
  <Company>TB @ UIUC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Advisory Board Meeting </dc:title>
  <dc:subject/>
  <dc:creator>tskirvin</dc:creator>
  <cp:keywords/>
  <dc:description/>
  <cp:lastModifiedBy>TCB Admin</cp:lastModifiedBy>
  <cp:revision>395</cp:revision>
  <dcterms:created xsi:type="dcterms:W3CDTF">1998-08-20T19:52:41Z</dcterms:created>
  <dcterms:modified xsi:type="dcterms:W3CDTF">2012-04-30T18:53:07Z</dcterms:modified>
  <cp:category/>
</cp:coreProperties>
</file>