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6" r:id="rId2"/>
  </p:sldMasterIdLst>
  <p:notesMasterIdLst>
    <p:notesMasterId r:id="rId8"/>
  </p:notesMasterIdLst>
  <p:handoutMasterIdLst>
    <p:handoutMasterId r:id="rId9"/>
  </p:handoutMasterIdLst>
  <p:sldIdLst>
    <p:sldId id="400" r:id="rId3"/>
    <p:sldId id="408" r:id="rId4"/>
    <p:sldId id="409" r:id="rId5"/>
    <p:sldId id="410" r:id="rId6"/>
    <p:sldId id="411" r:id="rId7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005100"/>
    <a:srgbClr val="FF7E90"/>
    <a:srgbClr val="7B7FFF"/>
    <a:srgbClr val="FFB5C0"/>
    <a:srgbClr val="FFB5CA"/>
    <a:srgbClr val="FFB5D4"/>
    <a:srgbClr val="FFB5DE"/>
    <a:srgbClr val="FFB5E8"/>
    <a:srgbClr val="FFB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93" autoAdjust="0"/>
    <p:restoredTop sz="94527" autoAdjust="0"/>
  </p:normalViewPr>
  <p:slideViewPr>
    <p:cSldViewPr>
      <p:cViewPr>
        <p:scale>
          <a:sx n="100" d="100"/>
          <a:sy n="100" d="100"/>
        </p:scale>
        <p:origin x="-136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fld id="{1F132C2F-9242-2848-A0A2-476B93307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696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fld id="{806501D1-0FB6-0849-8B61-E1BD3A20B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996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2BA3E-B623-5A48-9413-8D98B89AA0D6}" type="slidenum">
              <a:rPr lang="en-US"/>
              <a:pPr/>
              <a:t>1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3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22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02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09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122789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759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81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4397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40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4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84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25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586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6133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1865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75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074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252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476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4976147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1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233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5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6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91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93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059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2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1"/>
          <p:cNvGrpSpPr>
            <a:grpSpLocks/>
          </p:cNvGrpSpPr>
          <p:nvPr userDrawn="1"/>
        </p:nvGrpSpPr>
        <p:grpSpPr bwMode="auto">
          <a:xfrm>
            <a:off x="2209800" y="6400800"/>
            <a:ext cx="4494213" cy="392113"/>
            <a:chOff x="1392" y="4032"/>
            <a:chExt cx="2831" cy="247"/>
          </a:xfrm>
        </p:grpSpPr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>
              <a:off x="1392" y="4032"/>
              <a:ext cx="2831" cy="191"/>
            </a:xfrm>
            <a:prstGeom prst="roundRect">
              <a:avLst>
                <a:gd name="adj" fmla="val 519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1392" y="4032"/>
              <a:ext cx="2831" cy="2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algn="l" defTabSz="4572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algn="l" defTabSz="4572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algn="l" defTabSz="4572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algn="l" defTabSz="4572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algn="l" defTabSz="4572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GB" sz="1000" dirty="0" smtClean="0">
                  <a:solidFill>
                    <a:srgbClr val="000000"/>
                  </a:solidFill>
                  <a:cs typeface="msgothic" charset="0"/>
                </a:rPr>
                <a:t>BTRC</a:t>
              </a:r>
              <a:r>
                <a:rPr lang="en-GB" sz="1000" baseline="0" dirty="0" smtClean="0">
                  <a:solidFill>
                    <a:srgbClr val="000000"/>
                  </a:solidFill>
                  <a:cs typeface="msgothic" charset="0"/>
                </a:rPr>
                <a:t> </a:t>
              </a:r>
              <a:r>
                <a:rPr lang="en-GB" sz="1000" dirty="0" smtClean="0">
                  <a:solidFill>
                    <a:srgbClr val="000000"/>
                  </a:solidFill>
                  <a:cs typeface="msgothic" charset="0"/>
                </a:rPr>
                <a:t>for Macromolecular </a:t>
              </a:r>
              <a:r>
                <a:rPr lang="en-GB" sz="1000" dirty="0" err="1" smtClean="0">
                  <a:solidFill>
                    <a:srgbClr val="000000"/>
                  </a:solidFill>
                  <a:cs typeface="msgothic" charset="0"/>
                </a:rPr>
                <a:t>Modeling</a:t>
              </a:r>
              <a:r>
                <a:rPr lang="en-GB" sz="1000" dirty="0" smtClean="0">
                  <a:solidFill>
                    <a:srgbClr val="000000"/>
                  </a:solidFill>
                  <a:cs typeface="msgothic" charset="0"/>
                </a:rPr>
                <a:t> and Bioinformatics</a:t>
              </a:r>
            </a:p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GB" sz="1000" dirty="0" smtClean="0">
                  <a:solidFill>
                    <a:srgbClr val="000000"/>
                  </a:solidFill>
                  <a:cs typeface="msgothic" charset="0"/>
                </a:rPr>
                <a:t>http://</a:t>
              </a:r>
              <a:r>
                <a:rPr lang="en-GB" sz="1000" dirty="0" err="1" smtClean="0">
                  <a:solidFill>
                    <a:srgbClr val="000000"/>
                  </a:solidFill>
                  <a:cs typeface="msgothic" charset="0"/>
                </a:rPr>
                <a:t>www.ks.uiuc.edu</a:t>
              </a:r>
              <a:r>
                <a:rPr lang="en-GB" sz="1000" dirty="0" smtClean="0">
                  <a:solidFill>
                    <a:srgbClr val="000000"/>
                  </a:solidFill>
                  <a:cs typeface="msgothic" charset="0"/>
                </a:rPr>
                <a:t>/</a:t>
              </a:r>
            </a:p>
          </p:txBody>
        </p:sp>
      </p:grpSp>
      <p:grpSp>
        <p:nvGrpSpPr>
          <p:cNvPr id="1029" name="Group 14"/>
          <p:cNvGrpSpPr>
            <a:grpSpLocks/>
          </p:cNvGrpSpPr>
          <p:nvPr userDrawn="1"/>
        </p:nvGrpSpPr>
        <p:grpSpPr bwMode="auto">
          <a:xfrm>
            <a:off x="7600950" y="6400800"/>
            <a:ext cx="1541463" cy="242888"/>
            <a:chOff x="4788" y="4032"/>
            <a:chExt cx="971" cy="153"/>
          </a:xfrm>
        </p:grpSpPr>
        <p:sp>
          <p:nvSpPr>
            <p:cNvPr id="1039" name="AutoShape 15"/>
            <p:cNvSpPr>
              <a:spLocks noChangeArrowheads="1"/>
            </p:cNvSpPr>
            <p:nvPr/>
          </p:nvSpPr>
          <p:spPr bwMode="auto">
            <a:xfrm>
              <a:off x="4823" y="4032"/>
              <a:ext cx="936" cy="153"/>
            </a:xfrm>
            <a:prstGeom prst="roundRect">
              <a:avLst>
                <a:gd name="adj" fmla="val 648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40" name="AutoShape 16"/>
            <p:cNvSpPr>
              <a:spLocks noChangeArrowheads="1"/>
            </p:cNvSpPr>
            <p:nvPr/>
          </p:nvSpPr>
          <p:spPr bwMode="auto">
            <a:xfrm>
              <a:off x="4788" y="4032"/>
              <a:ext cx="936" cy="149"/>
            </a:xfrm>
            <a:prstGeom prst="roundRect">
              <a:avLst>
                <a:gd name="adj" fmla="val 648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defTabSz="457200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sz="1000">
                  <a:solidFill>
                    <a:srgbClr val="000000"/>
                  </a:solidFill>
                  <a:cs typeface="msgothic" charset="0"/>
                </a:rPr>
                <a:t>Beckman Institute, UIUC</a:t>
              </a:r>
            </a:p>
          </p:txBody>
        </p:sp>
      </p:grpSp>
      <p:pic>
        <p:nvPicPr>
          <p:cNvPr id="1041" name="Picture 17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62484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8458200" y="-80665"/>
            <a:ext cx="685800" cy="40011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fld id="{926FE833-599D-4E40-80F0-ED316D3A74A2}" type="slidenum">
              <a:rPr lang="en-US" sz="2000" smtClean="0">
                <a:solidFill>
                  <a:srgbClr val="808080"/>
                </a:solidFill>
              </a:rPr>
              <a:t>‹#›</a:t>
            </a:fld>
            <a:endParaRPr lang="en-US" sz="2000" dirty="0">
              <a:solidFill>
                <a:srgbClr val="80808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2209800" y="6400802"/>
            <a:ext cx="4494213" cy="303213"/>
          </a:xfrm>
          <a:prstGeom prst="roundRect">
            <a:avLst>
              <a:gd name="adj" fmla="val 51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8458200" y="-80665"/>
            <a:ext cx="685800" cy="40011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fld id="{926FE833-599D-4E40-80F0-ED316D3A74A2}" type="slidenum">
              <a:rPr lang="en-US" sz="2000" smtClean="0">
                <a:solidFill>
                  <a:srgbClr val="808080"/>
                </a:solidFill>
              </a:rPr>
              <a:t>‹#›</a:t>
            </a:fld>
            <a:endParaRPr lang="en-US" sz="20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4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final-small"/>
          <p:cNvPicPr>
            <a:picLocks noChangeAspect="1"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8077200" cy="321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8686800" cy="1143000"/>
          </a:xfrm>
        </p:spPr>
        <p:txBody>
          <a:bodyPr/>
          <a:lstStyle/>
          <a:p>
            <a:r>
              <a:rPr lang="en-US" sz="4000" dirty="0" smtClean="0"/>
              <a:t>Future Direction with NAMD</a:t>
            </a:r>
            <a:endParaRPr lang="en-U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648200"/>
            <a:ext cx="7391400" cy="12954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dirty="0" smtClean="0"/>
              <a:t>David Hardy</a:t>
            </a:r>
            <a:endParaRPr lang="en-US" sz="2800" dirty="0"/>
          </a:p>
          <a:p>
            <a:pPr algn="l">
              <a:lnSpc>
                <a:spcPct val="110000"/>
              </a:lnSpc>
            </a:pPr>
            <a:r>
              <a:rPr lang="en-US" sz="2000" dirty="0"/>
              <a:t>http://www.ks.uiuc.edu/Research</a:t>
            </a:r>
            <a:r>
              <a:rPr lang="en-US" sz="2000" dirty="0" smtClean="0"/>
              <a:t>/~</a:t>
            </a:r>
            <a:r>
              <a:rPr lang="en-US" sz="2000" dirty="0" err="1" smtClean="0"/>
              <a:t>dhardy</a:t>
            </a:r>
            <a:r>
              <a:rPr lang="en-US" sz="2000" dirty="0" smtClean="0"/>
              <a:t>/</a:t>
            </a:r>
          </a:p>
          <a:p>
            <a:pPr algn="l">
              <a:lnSpc>
                <a:spcPct val="110000"/>
              </a:lnSpc>
            </a:pPr>
            <a:r>
              <a:rPr lang="en-US" sz="2000" dirty="0" smtClean="0"/>
              <a:t>NAIS: State-of-the-Art Algorithms for Molecular Dynamics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73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000" dirty="0" smtClean="0"/>
              <a:t>Short-term Outlook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800" dirty="0" smtClean="0"/>
              <a:t>Important for our software to support GPUs</a:t>
            </a:r>
          </a:p>
          <a:p>
            <a:pPr lvl="1"/>
            <a:r>
              <a:rPr lang="en-US" sz="2400" dirty="0" smtClean="0"/>
              <a:t>GPU acceleration is being incorporated into new supercomputers</a:t>
            </a:r>
          </a:p>
          <a:p>
            <a:pPr lvl="1"/>
            <a:r>
              <a:rPr lang="en-US" sz="2400" dirty="0" smtClean="0"/>
              <a:t>GPU-accelerated desktop workstations to replace cluster computing</a:t>
            </a:r>
          </a:p>
          <a:p>
            <a:pPr lvl="2"/>
            <a:r>
              <a:rPr lang="en-US" sz="2000" dirty="0" smtClean="0"/>
              <a:t>Easier maintenance</a:t>
            </a:r>
          </a:p>
          <a:p>
            <a:pPr lvl="2"/>
            <a:r>
              <a:rPr lang="en-US" sz="2000" dirty="0"/>
              <a:t>I</a:t>
            </a:r>
            <a:r>
              <a:rPr lang="en-US" sz="2000" dirty="0" smtClean="0"/>
              <a:t>mproved power consumption</a:t>
            </a:r>
          </a:p>
          <a:p>
            <a:r>
              <a:rPr lang="en-US" sz="2800" dirty="0" smtClean="0"/>
              <a:t>Both NAMD and GROMACS are in good shape for using GPU computing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0276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Trends in Computing Hardware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Computing hardware will continue to get “wider”</a:t>
            </a:r>
          </a:p>
          <a:p>
            <a:pPr lvl="1"/>
            <a:r>
              <a:rPr lang="en-US" sz="2400" dirty="0" smtClean="0"/>
              <a:t>Moore’s Law is still in effect</a:t>
            </a:r>
          </a:p>
          <a:p>
            <a:r>
              <a:rPr lang="en-US" sz="2800" dirty="0" smtClean="0"/>
              <a:t>Core clock speeds have plateaued</a:t>
            </a:r>
          </a:p>
          <a:p>
            <a:r>
              <a:rPr lang="en-US" sz="2800" dirty="0" smtClean="0"/>
              <a:t>Memory hierarchies likely to get “deeper”</a:t>
            </a:r>
          </a:p>
          <a:p>
            <a:r>
              <a:rPr lang="en-US" sz="2800" dirty="0" smtClean="0"/>
              <a:t>Memory bandwidth not increasing at the same rate as compute cores and FLOP/s</a:t>
            </a:r>
          </a:p>
          <a:p>
            <a:r>
              <a:rPr lang="en-US" sz="2800" dirty="0" smtClean="0"/>
              <a:t>High performance software increasingly more difficult to develop</a:t>
            </a: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1109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NAMD and Performance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Could benefit from single core level performance improvements</a:t>
            </a:r>
          </a:p>
          <a:p>
            <a:pPr lvl="1"/>
            <a:r>
              <a:rPr lang="en-US" sz="2400" dirty="0" smtClean="0"/>
              <a:t>SSE </a:t>
            </a:r>
            <a:r>
              <a:rPr lang="en-US" sz="2400" dirty="0" err="1" smtClean="0"/>
              <a:t>intrinsics</a:t>
            </a:r>
            <a:r>
              <a:rPr lang="en-US" sz="2400" dirty="0"/>
              <a:t> </a:t>
            </a:r>
            <a:r>
              <a:rPr lang="en-US" sz="2400" dirty="0" smtClean="0"/>
              <a:t>within key computational kernels</a:t>
            </a:r>
          </a:p>
          <a:p>
            <a:r>
              <a:rPr lang="en-US" sz="2800" dirty="0" smtClean="0"/>
              <a:t>Could make better use of GPUs</a:t>
            </a:r>
          </a:p>
          <a:p>
            <a:r>
              <a:rPr lang="en-US" sz="2800" dirty="0" smtClean="0"/>
              <a:t>Asynchronous message-driven design is advantageous for large scale parallelization</a:t>
            </a:r>
          </a:p>
          <a:p>
            <a:pPr lvl="1"/>
            <a:r>
              <a:rPr lang="en-US" sz="2400" dirty="0" smtClean="0"/>
              <a:t>Dynamic load balancing helps with hardware issues (e.g. system noise, recovery from failed nodes)</a:t>
            </a:r>
          </a:p>
        </p:txBody>
      </p:sp>
    </p:spTree>
    <p:extLst>
      <p:ext uri="{BB962C8B-B14F-4D97-AF65-F5344CB8AC3E}">
        <p14:creationId xmlns:p14="http://schemas.microsoft.com/office/powerpoint/2010/main" val="3005007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en-US" sz="4000" smtClean="0"/>
              <a:t>Molecular Dynamics </a:t>
            </a:r>
            <a:r>
              <a:rPr lang="en-US" sz="4000" dirty="0" smtClean="0"/>
              <a:t>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2800" dirty="0" smtClean="0"/>
              <a:t>Extending timescales of simulations</a:t>
            </a:r>
          </a:p>
          <a:p>
            <a:pPr lvl="1"/>
            <a:r>
              <a:rPr lang="en-US" sz="2400" dirty="0" smtClean="0"/>
              <a:t>NAMD has high performance replica exchange, basis for other enhanced sampling methods</a:t>
            </a:r>
          </a:p>
          <a:p>
            <a:r>
              <a:rPr lang="en-US" sz="2800" dirty="0" smtClean="0"/>
              <a:t>Improving force fields</a:t>
            </a:r>
          </a:p>
          <a:p>
            <a:pPr lvl="1"/>
            <a:r>
              <a:rPr lang="en-US" sz="2400" dirty="0" smtClean="0"/>
              <a:t>NAMD supports leading polarizable force field efforts (</a:t>
            </a:r>
            <a:r>
              <a:rPr lang="en-US" sz="2400" dirty="0" err="1" smtClean="0"/>
              <a:t>Drude</a:t>
            </a:r>
            <a:r>
              <a:rPr lang="en-US" sz="2400" dirty="0" smtClean="0"/>
              <a:t>, </a:t>
            </a:r>
            <a:r>
              <a:rPr lang="en-US" sz="2400" dirty="0" err="1" smtClean="0"/>
              <a:t>FlucQ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Plans to support AMOEBA polarizable force field</a:t>
            </a:r>
          </a:p>
          <a:p>
            <a:r>
              <a:rPr lang="en-US" sz="2800" dirty="0" smtClean="0"/>
              <a:t>Better scaling methods</a:t>
            </a:r>
          </a:p>
          <a:p>
            <a:pPr lvl="1"/>
            <a:r>
              <a:rPr lang="en-US" sz="2400" dirty="0" smtClean="0"/>
              <a:t>Multilevel summation method has promise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8789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8112</TotalTime>
  <Words>233</Words>
  <Application>Microsoft Macintosh PowerPoint</Application>
  <PresentationFormat>On-screen Show (4:3)</PresentationFormat>
  <Paragraphs>33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1_Default Design</vt:lpstr>
      <vt:lpstr>Future Direction with NAMD</vt:lpstr>
      <vt:lpstr>Short-term Outlook</vt:lpstr>
      <vt:lpstr>Trends in Computing Hardware</vt:lpstr>
      <vt:lpstr>NAMD and Performance</vt:lpstr>
      <vt:lpstr>Molecular Dynamics Challenges</vt:lpstr>
    </vt:vector>
  </TitlesOfParts>
  <Manager/>
  <Company>TB @ UIUC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 Advisory Board Meeting </dc:title>
  <dc:subject/>
  <dc:creator>tskirvin</dc:creator>
  <cp:keywords/>
  <dc:description/>
  <cp:lastModifiedBy>TCB Admin</cp:lastModifiedBy>
  <cp:revision>403</cp:revision>
  <dcterms:created xsi:type="dcterms:W3CDTF">1998-08-20T19:52:41Z</dcterms:created>
  <dcterms:modified xsi:type="dcterms:W3CDTF">2012-05-02T11:11:32Z</dcterms:modified>
  <cp:category/>
</cp:coreProperties>
</file>