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g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6" r:id="rId2"/>
    <p:sldMasterId id="2147483692" r:id="rId3"/>
  </p:sldMasterIdLst>
  <p:notesMasterIdLst>
    <p:notesMasterId r:id="rId15"/>
  </p:notesMasterIdLst>
  <p:handoutMasterIdLst>
    <p:handoutMasterId r:id="rId16"/>
  </p:handoutMasterIdLst>
  <p:sldIdLst>
    <p:sldId id="400" r:id="rId4"/>
    <p:sldId id="401" r:id="rId5"/>
    <p:sldId id="402" r:id="rId6"/>
    <p:sldId id="403" r:id="rId7"/>
    <p:sldId id="404" r:id="rId8"/>
    <p:sldId id="409" r:id="rId9"/>
    <p:sldId id="411" r:id="rId10"/>
    <p:sldId id="412" r:id="rId11"/>
    <p:sldId id="406" r:id="rId12"/>
    <p:sldId id="407" r:id="rId13"/>
    <p:sldId id="408" r:id="rId14"/>
  </p:sldIdLst>
  <p:sldSz cx="9144000" cy="6858000" type="screen4x3"/>
  <p:notesSz cx="6858000" cy="91440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80"/>
    <a:srgbClr val="005100"/>
    <a:srgbClr val="FF7E90"/>
    <a:srgbClr val="7B7FFF"/>
    <a:srgbClr val="FFB5C0"/>
    <a:srgbClr val="FFB5CA"/>
    <a:srgbClr val="FFB5D4"/>
    <a:srgbClr val="FFB5DE"/>
    <a:srgbClr val="FFB5E8"/>
    <a:srgbClr val="FFB5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93" autoAdjust="0"/>
    <p:restoredTop sz="94527" autoAdjust="0"/>
  </p:normalViewPr>
  <p:slideViewPr>
    <p:cSldViewPr>
      <p:cViewPr>
        <p:scale>
          <a:sx n="100" d="100"/>
          <a:sy n="100" d="100"/>
        </p:scale>
        <p:origin x="-344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5" d="100"/>
        <a:sy n="95" d="100"/>
      </p:scale>
      <p:origin x="0" y="16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fld id="{1F132C2F-9242-2848-A0A2-476B933071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696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fld id="{806501D1-0FB6-0849-8B61-E1BD3A20B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996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92BA3E-B623-5A48-9413-8D98B89AA0D6}" type="slidenum">
              <a:rPr lang="en-US"/>
              <a:pPr/>
              <a:t>1</a:t>
            </a:fld>
            <a:endParaRPr lang="en-US"/>
          </a:p>
        </p:txBody>
      </p:sp>
      <p:sp>
        <p:nvSpPr>
          <p:cNvPr id="221186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0C00BE-10B9-7243-AE2D-77E300D4A26B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331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15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22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702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09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4122789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759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81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4397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40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48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844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25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865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6133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4186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754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074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252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476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4976147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10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23340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0B2CA-B483-8742-BFE9-9C479E7911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4/30/12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5F56-948D-7D46-AF34-509205977D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37577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0B2CA-B483-8742-BFE9-9C479E7911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4/30/12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5F56-948D-7D46-AF34-509205977D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51234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0B2CA-B483-8742-BFE9-9C479E7911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4/30/12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5F56-948D-7D46-AF34-509205977D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94822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0B2CA-B483-8742-BFE9-9C479E7911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4/30/12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5F56-948D-7D46-AF34-509205977D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9752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0B2CA-B483-8742-BFE9-9C479E7911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4/30/12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5F56-948D-7D46-AF34-509205977D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7639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0B2CA-B483-8742-BFE9-9C479E7911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4/30/12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5F56-948D-7D46-AF34-509205977D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32097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0B2CA-B483-8742-BFE9-9C479E7911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4/30/12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5F56-948D-7D46-AF34-509205977D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40909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0B2CA-B483-8742-BFE9-9C479E7911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4/30/12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5F56-948D-7D46-AF34-509205977D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20337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0B2CA-B483-8742-BFE9-9C479E7911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4/30/12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5F56-948D-7D46-AF34-509205977D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0704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0B2CA-B483-8742-BFE9-9C479E7911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4/30/12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5F56-948D-7D46-AF34-509205977D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2238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584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0B2CA-B483-8742-BFE9-9C479E7911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4/30/12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5F56-948D-7D46-AF34-509205977D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54104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7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66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0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5910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936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0591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2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1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Relationship Id="rId9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28" name="Group 11"/>
          <p:cNvGrpSpPr>
            <a:grpSpLocks/>
          </p:cNvGrpSpPr>
          <p:nvPr userDrawn="1"/>
        </p:nvGrpSpPr>
        <p:grpSpPr bwMode="auto">
          <a:xfrm>
            <a:off x="2209800" y="6400800"/>
            <a:ext cx="4494213" cy="392113"/>
            <a:chOff x="1392" y="4032"/>
            <a:chExt cx="2831" cy="247"/>
          </a:xfrm>
        </p:grpSpPr>
        <p:sp>
          <p:nvSpPr>
            <p:cNvPr id="1036" name="AutoShape 12"/>
            <p:cNvSpPr>
              <a:spLocks noChangeArrowheads="1"/>
            </p:cNvSpPr>
            <p:nvPr/>
          </p:nvSpPr>
          <p:spPr bwMode="auto">
            <a:xfrm>
              <a:off x="1392" y="4032"/>
              <a:ext cx="2831" cy="191"/>
            </a:xfrm>
            <a:prstGeom prst="roundRect">
              <a:avLst>
                <a:gd name="adj" fmla="val 519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37" name="Text Box 13"/>
            <p:cNvSpPr txBox="1">
              <a:spLocks noChangeArrowheads="1"/>
            </p:cNvSpPr>
            <p:nvPr/>
          </p:nvSpPr>
          <p:spPr bwMode="auto">
            <a:xfrm>
              <a:off x="1392" y="4032"/>
              <a:ext cx="2831" cy="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algn="l"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algn="l"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algn="l"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algn="l"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algn="l"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GB" sz="1000" dirty="0" smtClean="0">
                  <a:solidFill>
                    <a:srgbClr val="000000"/>
                  </a:solidFill>
                  <a:cs typeface="msgothic" charset="0"/>
                </a:rPr>
                <a:t>BTRC</a:t>
              </a:r>
              <a:r>
                <a:rPr lang="en-GB" sz="1000" baseline="0" dirty="0" smtClean="0">
                  <a:solidFill>
                    <a:srgbClr val="000000"/>
                  </a:solidFill>
                  <a:cs typeface="msgothic" charset="0"/>
                </a:rPr>
                <a:t> </a:t>
              </a:r>
              <a:r>
                <a:rPr lang="en-GB" sz="1000" dirty="0" smtClean="0">
                  <a:solidFill>
                    <a:srgbClr val="000000"/>
                  </a:solidFill>
                  <a:cs typeface="msgothic" charset="0"/>
                </a:rPr>
                <a:t>for Macromolecular </a:t>
              </a:r>
              <a:r>
                <a:rPr lang="en-GB" sz="1000" dirty="0" err="1" smtClean="0">
                  <a:solidFill>
                    <a:srgbClr val="000000"/>
                  </a:solidFill>
                  <a:cs typeface="msgothic" charset="0"/>
                </a:rPr>
                <a:t>Modeling</a:t>
              </a:r>
              <a:r>
                <a:rPr lang="en-GB" sz="1000" dirty="0" smtClean="0">
                  <a:solidFill>
                    <a:srgbClr val="000000"/>
                  </a:solidFill>
                  <a:cs typeface="msgothic" charset="0"/>
                </a:rPr>
                <a:t> and Bioinformatics</a:t>
              </a:r>
            </a:p>
            <a:p>
              <a:pPr algn="ctr"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GB" sz="1000" dirty="0" smtClean="0">
                  <a:solidFill>
                    <a:srgbClr val="000000"/>
                  </a:solidFill>
                  <a:cs typeface="msgothic" charset="0"/>
                </a:rPr>
                <a:t>http://</a:t>
              </a:r>
              <a:r>
                <a:rPr lang="en-GB" sz="1000" dirty="0" err="1" smtClean="0">
                  <a:solidFill>
                    <a:srgbClr val="000000"/>
                  </a:solidFill>
                  <a:cs typeface="msgothic" charset="0"/>
                </a:rPr>
                <a:t>www.ks.uiuc.edu</a:t>
              </a:r>
              <a:r>
                <a:rPr lang="en-GB" sz="1000" dirty="0" smtClean="0">
                  <a:solidFill>
                    <a:srgbClr val="000000"/>
                  </a:solidFill>
                  <a:cs typeface="msgothic" charset="0"/>
                </a:rPr>
                <a:t>/</a:t>
              </a:r>
            </a:p>
          </p:txBody>
        </p:sp>
      </p:grpSp>
      <p:grpSp>
        <p:nvGrpSpPr>
          <p:cNvPr id="1029" name="Group 14"/>
          <p:cNvGrpSpPr>
            <a:grpSpLocks/>
          </p:cNvGrpSpPr>
          <p:nvPr userDrawn="1"/>
        </p:nvGrpSpPr>
        <p:grpSpPr bwMode="auto">
          <a:xfrm>
            <a:off x="7600950" y="6400800"/>
            <a:ext cx="1541463" cy="242888"/>
            <a:chOff x="4788" y="4032"/>
            <a:chExt cx="971" cy="153"/>
          </a:xfrm>
        </p:grpSpPr>
        <p:sp>
          <p:nvSpPr>
            <p:cNvPr id="1039" name="AutoShape 15"/>
            <p:cNvSpPr>
              <a:spLocks noChangeArrowheads="1"/>
            </p:cNvSpPr>
            <p:nvPr/>
          </p:nvSpPr>
          <p:spPr bwMode="auto">
            <a:xfrm>
              <a:off x="4823" y="4032"/>
              <a:ext cx="936" cy="153"/>
            </a:xfrm>
            <a:prstGeom prst="roundRect">
              <a:avLst>
                <a:gd name="adj" fmla="val 648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40" name="AutoShape 16"/>
            <p:cNvSpPr>
              <a:spLocks noChangeArrowheads="1"/>
            </p:cNvSpPr>
            <p:nvPr/>
          </p:nvSpPr>
          <p:spPr bwMode="auto">
            <a:xfrm>
              <a:off x="4788" y="4032"/>
              <a:ext cx="936" cy="149"/>
            </a:xfrm>
            <a:prstGeom prst="roundRect">
              <a:avLst>
                <a:gd name="adj" fmla="val 648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000">
                  <a:solidFill>
                    <a:srgbClr val="000000"/>
                  </a:solidFill>
                  <a:cs typeface="msgothic" charset="0"/>
                </a:rPr>
                <a:t>Beckman Institute, UIUC</a:t>
              </a:r>
            </a:p>
          </p:txBody>
        </p:sp>
      </p:grpSp>
      <p:pic>
        <p:nvPicPr>
          <p:cNvPr id="1041" name="Picture 17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48400"/>
            <a:ext cx="53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8458200" y="-80665"/>
            <a:ext cx="685800" cy="40011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fld id="{926FE833-599D-4E40-80F0-ED316D3A74A2}" type="slidenum">
              <a:rPr lang="en-US" sz="2000" smtClean="0">
                <a:solidFill>
                  <a:srgbClr val="808080"/>
                </a:solidFill>
              </a:rPr>
              <a:t>‹#›</a:t>
            </a:fld>
            <a:endParaRPr lang="en-US" sz="2000" dirty="0">
              <a:solidFill>
                <a:srgbClr val="80808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6" name="AutoShape 12"/>
          <p:cNvSpPr>
            <a:spLocks noChangeArrowheads="1"/>
          </p:cNvSpPr>
          <p:nvPr/>
        </p:nvSpPr>
        <p:spPr bwMode="auto">
          <a:xfrm>
            <a:off x="2209800" y="6400802"/>
            <a:ext cx="4494213" cy="303213"/>
          </a:xfrm>
          <a:prstGeom prst="roundRect">
            <a:avLst>
              <a:gd name="adj" fmla="val 519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8458200" y="-80665"/>
            <a:ext cx="685800" cy="40011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fld id="{926FE833-599D-4E40-80F0-ED316D3A74A2}" type="slidenum">
              <a:rPr lang="en-US" sz="2000" smtClean="0">
                <a:solidFill>
                  <a:srgbClr val="808080"/>
                </a:solidFill>
              </a:rPr>
              <a:t>‹#›</a:t>
            </a:fld>
            <a:endParaRPr lang="en-US" sz="20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41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5E0B2CA-B483-8742-BFE9-9C479E7911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4/30/12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9195F56-948D-7D46-AF34-509205977D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77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4" Type="http://schemas.openxmlformats.org/officeDocument/2006/relationships/image" Target="../media/image5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ftw.org/download.html" TargetMode="External"/><Relationship Id="rId4" Type="http://schemas.openxmlformats.org/officeDocument/2006/relationships/hyperlink" Target="http://www.tcl.tk/software/tcltk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harm.cs.uiuc.edu/software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ks.uiuc.edu/Training/Tutorials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final-small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" b="3351"/>
          <a:stretch>
            <a:fillRect/>
          </a:stretch>
        </p:blipFill>
        <p:spPr bwMode="auto">
          <a:xfrm>
            <a:off x="609600" y="1981200"/>
            <a:ext cx="8077200" cy="321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609600"/>
            <a:ext cx="8686800" cy="1143000"/>
          </a:xfrm>
        </p:spPr>
        <p:txBody>
          <a:bodyPr/>
          <a:lstStyle/>
          <a:p>
            <a:r>
              <a:rPr lang="en-US" sz="4000" dirty="0" smtClean="0"/>
              <a:t>Demonstration: Using NAMD</a:t>
            </a:r>
            <a:endParaRPr lang="en-US" sz="36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66800" y="4648200"/>
            <a:ext cx="7391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dirty="0" smtClean="0"/>
              <a:t>David Hardy</a:t>
            </a:r>
            <a:endParaRPr lang="en-US" sz="2800" dirty="0" smtClean="0"/>
          </a:p>
          <a:p>
            <a:pPr algn="l">
              <a:lnSpc>
                <a:spcPct val="110000"/>
              </a:lnSpc>
            </a:pPr>
            <a:r>
              <a:rPr lang="en-US" sz="2000" dirty="0" smtClean="0"/>
              <a:t>http://</a:t>
            </a:r>
            <a:r>
              <a:rPr lang="en-US" sz="2000" dirty="0" err="1" smtClean="0"/>
              <a:t>www.ks.uiuc.edu</a:t>
            </a:r>
            <a:r>
              <a:rPr lang="en-US" sz="2000" dirty="0" smtClean="0"/>
              <a:t>/Research/~</a:t>
            </a:r>
            <a:r>
              <a:rPr lang="en-US" sz="2000" dirty="0" err="1" smtClean="0"/>
              <a:t>dhardy</a:t>
            </a:r>
            <a:r>
              <a:rPr lang="en-US" sz="2000" dirty="0" smtClean="0"/>
              <a:t>/</a:t>
            </a:r>
          </a:p>
          <a:p>
            <a:pPr algn="l">
              <a:lnSpc>
                <a:spcPct val="110000"/>
              </a:lnSpc>
            </a:pPr>
            <a:r>
              <a:rPr lang="en-US" sz="2000" dirty="0" smtClean="0"/>
              <a:t>NAIS: State-of-the-Art Algorithms for </a:t>
            </a:r>
            <a:r>
              <a:rPr lang="en-US" sz="2000" smtClean="0"/>
              <a:t>Molecular Dynamics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473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yano_3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9132" y="95110"/>
            <a:ext cx="6905960" cy="671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09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IMD Demo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Since </a:t>
            </a:r>
            <a:r>
              <a:rPr lang="en-US" dirty="0" err="1" smtClean="0"/>
              <a:t>HectorGPU</a:t>
            </a:r>
            <a:r>
              <a:rPr lang="en-US" dirty="0" smtClean="0"/>
              <a:t> configuration does not allow streaming results to the laptop:</a:t>
            </a:r>
          </a:p>
          <a:p>
            <a:pPr lvl="1"/>
            <a:r>
              <a:rPr lang="en-US" dirty="0" smtClean="0"/>
              <a:t>Demonstration with </a:t>
            </a:r>
            <a:r>
              <a:rPr lang="en-US" dirty="0" err="1" smtClean="0"/>
              <a:t>decalanine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723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z="4000" dirty="0" smtClean="0"/>
              <a:t>Obtaining NAMD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267200"/>
          </a:xfrm>
        </p:spPr>
        <p:txBody>
          <a:bodyPr/>
          <a:lstStyle/>
          <a:p>
            <a:r>
              <a:rPr lang="en-US" sz="2800" dirty="0" smtClean="0"/>
              <a:t>Download pre-built binary (recommended)</a:t>
            </a:r>
          </a:p>
          <a:p>
            <a:r>
              <a:rPr lang="en-US" sz="2800" dirty="0" smtClean="0"/>
              <a:t>Build it yourself (not too hard, but tedious)</a:t>
            </a:r>
          </a:p>
          <a:p>
            <a:pPr lvl="1"/>
            <a:r>
              <a:rPr lang="en-US" sz="2400" dirty="0" smtClean="0"/>
              <a:t>Dependencies</a:t>
            </a:r>
          </a:p>
          <a:p>
            <a:pPr lvl="2"/>
            <a:r>
              <a:rPr lang="en-US" sz="2000" dirty="0" smtClean="0"/>
              <a:t>Charm++ (</a:t>
            </a:r>
            <a:r>
              <a:rPr lang="en-US" sz="2000" dirty="0" smtClean="0">
                <a:hlinkClick r:id="rId2"/>
              </a:rPr>
              <a:t>http://charm.cs.uiuc.edu/software/</a:t>
            </a:r>
            <a:r>
              <a:rPr lang="en-US" sz="2000" dirty="0" smtClean="0"/>
              <a:t>)</a:t>
            </a:r>
          </a:p>
          <a:p>
            <a:pPr lvl="2"/>
            <a:r>
              <a:rPr lang="en-US" sz="2000" dirty="0" smtClean="0"/>
              <a:t>FFTW (</a:t>
            </a:r>
            <a:r>
              <a:rPr lang="en-US" sz="2000" dirty="0" smtClean="0">
                <a:hlinkClick r:id="rId3"/>
              </a:rPr>
              <a:t>http://www.fftw.org/download.html</a:t>
            </a:r>
            <a:r>
              <a:rPr lang="en-US" sz="2000" dirty="0" smtClean="0"/>
              <a:t>)</a:t>
            </a:r>
          </a:p>
          <a:p>
            <a:pPr lvl="2"/>
            <a:r>
              <a:rPr lang="en-US" sz="2000" dirty="0" smtClean="0"/>
              <a:t>TCL (</a:t>
            </a:r>
            <a:r>
              <a:rPr lang="en-US" sz="2000" dirty="0" smtClean="0">
                <a:hlinkClick r:id="rId4"/>
              </a:rPr>
              <a:t>http://www.tcl.tk/software/tcltk/</a:t>
            </a:r>
            <a:r>
              <a:rPr lang="en-US" sz="2000" dirty="0" smtClean="0"/>
              <a:t>)</a:t>
            </a:r>
          </a:p>
          <a:p>
            <a:pPr lvl="2"/>
            <a:r>
              <a:rPr lang="en-US" sz="2000" dirty="0" smtClean="0"/>
              <a:t>Optionally: CUDA Toolkit</a:t>
            </a:r>
          </a:p>
          <a:p>
            <a:pPr lvl="1"/>
            <a:r>
              <a:rPr lang="en-US" sz="2400" dirty="0" smtClean="0"/>
              <a:t>Recommended:  Download source tar ball for that release, has Charm++ version in “charm” directory</a:t>
            </a:r>
          </a:p>
          <a:p>
            <a:pPr lvl="1"/>
            <a:r>
              <a:rPr lang="en-US" sz="2400" dirty="0" smtClean="0"/>
              <a:t>Windows building requires “</a:t>
            </a:r>
            <a:r>
              <a:rPr lang="en-US" sz="2400" dirty="0" err="1" smtClean="0"/>
              <a:t>cygwin</a:t>
            </a:r>
            <a:r>
              <a:rPr lang="en-US" sz="2400" dirty="0" smtClean="0"/>
              <a:t>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52399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/>
          <a:lstStyle/>
          <a:p>
            <a:r>
              <a:rPr lang="en-US" sz="4000" dirty="0" smtClean="0"/>
              <a:t>Building NAMD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696200" cy="5181600"/>
          </a:xfrm>
        </p:spPr>
        <p:txBody>
          <a:bodyPr/>
          <a:lstStyle/>
          <a:p>
            <a:r>
              <a:rPr lang="en-US" sz="2800" dirty="0" smtClean="0"/>
              <a:t>Recommended:  For modern multi-core CPUs, use multicore builds of Charm++ and NAMD</a:t>
            </a:r>
          </a:p>
          <a:p>
            <a:r>
              <a:rPr lang="en-US" sz="2800" dirty="0" smtClean="0"/>
              <a:t>CAUTION:  Charm++ and NAMD do not use identical names to describe the same architecture</a:t>
            </a:r>
          </a:p>
          <a:p>
            <a:pPr lvl="1"/>
            <a:r>
              <a:rPr lang="en-US" sz="2000" dirty="0" smtClean="0">
                <a:latin typeface="Courier"/>
                <a:cs typeface="Courier"/>
              </a:rPr>
              <a:t>./build charm++ multicore-darwin-x86_64</a:t>
            </a:r>
          </a:p>
          <a:p>
            <a:pPr lvl="1"/>
            <a:r>
              <a:rPr lang="en-US" sz="2000" dirty="0" smtClean="0">
                <a:latin typeface="Courier"/>
                <a:cs typeface="Courier"/>
              </a:rPr>
              <a:t>./</a:t>
            </a:r>
            <a:r>
              <a:rPr lang="en-US" sz="2000" dirty="0" err="1" smtClean="0">
                <a:latin typeface="Courier"/>
                <a:cs typeface="Courier"/>
              </a:rPr>
              <a:t>config</a:t>
            </a:r>
            <a:r>
              <a:rPr lang="en-US" sz="2000" dirty="0" smtClean="0">
                <a:latin typeface="Courier"/>
                <a:cs typeface="Courier"/>
              </a:rPr>
              <a:t> MacOSX-x86_64-g++ \</a:t>
            </a:r>
          </a:p>
          <a:p>
            <a:pPr marL="457200" lvl="1" indent="0">
              <a:buNone/>
            </a:pPr>
            <a:r>
              <a:rPr lang="en-US" sz="2000" dirty="0" smtClean="0">
                <a:latin typeface="Courier"/>
                <a:cs typeface="Courier"/>
              </a:rPr>
              <a:t>--with-</a:t>
            </a:r>
            <a:r>
              <a:rPr lang="en-US" sz="2000" dirty="0" err="1" smtClean="0">
                <a:latin typeface="Courier"/>
                <a:cs typeface="Courier"/>
              </a:rPr>
              <a:t>tcl</a:t>
            </a:r>
            <a:r>
              <a:rPr lang="en-US" sz="2000" dirty="0" smtClean="0">
                <a:latin typeface="Courier"/>
                <a:cs typeface="Courier"/>
              </a:rPr>
              <a:t> --</a:t>
            </a:r>
            <a:r>
              <a:rPr lang="en-US" sz="2000" dirty="0" err="1" smtClean="0">
                <a:latin typeface="Courier"/>
                <a:cs typeface="Courier"/>
              </a:rPr>
              <a:t>tcl</a:t>
            </a:r>
            <a:r>
              <a:rPr lang="en-US" sz="2000" dirty="0" smtClean="0">
                <a:latin typeface="Courier"/>
                <a:cs typeface="Courier"/>
              </a:rPr>
              <a:t>-prefix /opt/local \</a:t>
            </a:r>
          </a:p>
          <a:p>
            <a:pPr marL="457200" lvl="1" indent="0">
              <a:buNone/>
            </a:pPr>
            <a:r>
              <a:rPr lang="en-US" sz="2000" dirty="0" smtClean="0">
                <a:latin typeface="Courier"/>
                <a:cs typeface="Courier"/>
              </a:rPr>
              <a:t>--with-</a:t>
            </a:r>
            <a:r>
              <a:rPr lang="en-US" sz="2000" dirty="0" err="1" smtClean="0">
                <a:latin typeface="Courier"/>
                <a:cs typeface="Courier"/>
              </a:rPr>
              <a:t>fftw</a:t>
            </a:r>
            <a:r>
              <a:rPr lang="en-US" sz="2000" dirty="0" smtClean="0">
                <a:latin typeface="Courier"/>
                <a:cs typeface="Courier"/>
              </a:rPr>
              <a:t> --</a:t>
            </a:r>
            <a:r>
              <a:rPr lang="en-US" sz="2000" dirty="0" err="1" smtClean="0">
                <a:latin typeface="Courier"/>
                <a:cs typeface="Courier"/>
              </a:rPr>
              <a:t>fftw</a:t>
            </a:r>
            <a:r>
              <a:rPr lang="en-US" sz="2000" dirty="0" smtClean="0">
                <a:latin typeface="Courier"/>
                <a:cs typeface="Courier"/>
              </a:rPr>
              <a:t>-prefix /opt/local \</a:t>
            </a:r>
          </a:p>
          <a:p>
            <a:pPr marL="457200" lvl="1" indent="0">
              <a:buNone/>
            </a:pPr>
            <a:r>
              <a:rPr lang="en-US" sz="2000" dirty="0" smtClean="0">
                <a:latin typeface="Courier"/>
                <a:cs typeface="Courier"/>
              </a:rPr>
              <a:t>--with-</a:t>
            </a:r>
            <a:r>
              <a:rPr lang="en-US" sz="2000" dirty="0" err="1" smtClean="0">
                <a:latin typeface="Courier"/>
                <a:cs typeface="Courier"/>
              </a:rPr>
              <a:t>cuda</a:t>
            </a:r>
            <a:r>
              <a:rPr lang="en-US" sz="2000" dirty="0" smtClean="0">
                <a:latin typeface="Courier"/>
                <a:cs typeface="Courier"/>
              </a:rPr>
              <a:t> --</a:t>
            </a:r>
            <a:r>
              <a:rPr lang="en-US" sz="2000" dirty="0" err="1" smtClean="0">
                <a:latin typeface="Courier"/>
                <a:cs typeface="Courier"/>
              </a:rPr>
              <a:t>cuda</a:t>
            </a:r>
            <a:r>
              <a:rPr lang="en-US" sz="2000" dirty="0" smtClean="0">
                <a:latin typeface="Courier"/>
                <a:cs typeface="Courier"/>
              </a:rPr>
              <a:t>-prefix /</a:t>
            </a:r>
            <a:r>
              <a:rPr lang="en-US" sz="2000" dirty="0" err="1" smtClean="0">
                <a:latin typeface="Courier"/>
                <a:cs typeface="Courier"/>
              </a:rPr>
              <a:t>usr</a:t>
            </a:r>
            <a:r>
              <a:rPr lang="en-US" sz="2000" dirty="0" smtClean="0">
                <a:latin typeface="Courier"/>
                <a:cs typeface="Courier"/>
              </a:rPr>
              <a:t>/local/</a:t>
            </a:r>
            <a:r>
              <a:rPr lang="en-US" sz="2000" dirty="0" err="1" smtClean="0">
                <a:latin typeface="Courier"/>
                <a:cs typeface="Courier"/>
              </a:rPr>
              <a:t>cuda</a:t>
            </a:r>
            <a:endParaRPr lang="en-US" sz="2000" dirty="0" smtClean="0">
              <a:latin typeface="Courier"/>
              <a:cs typeface="Courier"/>
            </a:endParaRPr>
          </a:p>
          <a:p>
            <a:pPr lvl="0"/>
            <a:r>
              <a:rPr lang="en-US" sz="2800" dirty="0" smtClean="0">
                <a:solidFill>
                  <a:srgbClr val="000000"/>
                </a:solidFill>
              </a:rPr>
              <a:t>PROBLEM:  NAMD CUDA supported on Linux only!  It won’t build on Windows or Mac.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</a:rPr>
              <a:t>Issue will be addressed after NAMD 2.9 is released</a:t>
            </a:r>
            <a:endParaRPr lang="en-US" sz="2400" dirty="0">
              <a:solidFill>
                <a:srgbClr val="000000"/>
              </a:solidFill>
            </a:endParaRPr>
          </a:p>
          <a:p>
            <a:pPr marL="57150" indent="0">
              <a:buNone/>
            </a:pPr>
            <a:endParaRPr lang="en-US" sz="2400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356798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685800"/>
          </a:xfrm>
        </p:spPr>
        <p:txBody>
          <a:bodyPr/>
          <a:lstStyle/>
          <a:p>
            <a:r>
              <a:rPr lang="en-US" sz="4000" dirty="0" smtClean="0"/>
              <a:t>Running NAMD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077200" cy="5105400"/>
          </a:xfrm>
        </p:spPr>
        <p:txBody>
          <a:bodyPr/>
          <a:lstStyle/>
          <a:p>
            <a:r>
              <a:rPr lang="en-US" sz="2800" dirty="0" smtClean="0"/>
              <a:t>Recommended:  Read NAMD tutorial (and VMD).</a:t>
            </a:r>
          </a:p>
          <a:p>
            <a:pPr lvl="1"/>
            <a:r>
              <a:rPr lang="en-US" sz="2400" dirty="0" smtClean="0"/>
              <a:t>URL:  </a:t>
            </a:r>
            <a:r>
              <a:rPr lang="en-US" sz="2400" dirty="0" smtClean="0">
                <a:hlinkClick r:id="rId2"/>
              </a:rPr>
              <a:t>http://www.ks.uiuc.edu/Training/Tutorials/</a:t>
            </a:r>
            <a:endParaRPr lang="en-US" sz="2400" dirty="0" smtClean="0"/>
          </a:p>
          <a:p>
            <a:pPr lvl="1"/>
            <a:r>
              <a:rPr lang="en-US" sz="2400" dirty="0" smtClean="0"/>
              <a:t>“Using VMD” and “NAMD Tutorial”</a:t>
            </a:r>
          </a:p>
          <a:p>
            <a:r>
              <a:rPr lang="en-US" sz="2800" dirty="0" smtClean="0"/>
              <a:t>Using NAMD CUDA:</a:t>
            </a:r>
          </a:p>
          <a:p>
            <a:pPr lvl="1"/>
            <a:r>
              <a:rPr lang="en-US" sz="2400" dirty="0" smtClean="0"/>
              <a:t>Some capabilities are missing from CUDA build</a:t>
            </a:r>
          </a:p>
          <a:p>
            <a:pPr lvl="2"/>
            <a:r>
              <a:rPr lang="en-US" sz="2000" dirty="0" smtClean="0"/>
              <a:t>E.g., alchemical free energy methods, coarse-grained models</a:t>
            </a:r>
          </a:p>
          <a:p>
            <a:pPr lvl="1"/>
            <a:r>
              <a:rPr lang="en-US" sz="2400" dirty="0" smtClean="0"/>
              <a:t>Most of NAMD’s capabilities work with CUDA build</a:t>
            </a:r>
          </a:p>
          <a:p>
            <a:pPr lvl="1"/>
            <a:r>
              <a:rPr lang="en-US" sz="2400" dirty="0" smtClean="0"/>
              <a:t>Performance concern:</a:t>
            </a:r>
          </a:p>
          <a:p>
            <a:pPr lvl="2"/>
            <a:r>
              <a:rPr lang="en-US" sz="2000" dirty="0" smtClean="0"/>
              <a:t>Calculating potential energy slows performance</a:t>
            </a:r>
          </a:p>
          <a:p>
            <a:pPr lvl="2"/>
            <a:r>
              <a:rPr lang="en-US" sz="2000" dirty="0" smtClean="0"/>
              <a:t>Solution:  Use “</a:t>
            </a:r>
            <a:r>
              <a:rPr lang="en-US" sz="2000" dirty="0" err="1" smtClean="0"/>
              <a:t>outputEnergies</a:t>
            </a:r>
            <a:r>
              <a:rPr lang="en-US" sz="2000" dirty="0" smtClean="0"/>
              <a:t> = 100” in configuration file</a:t>
            </a:r>
          </a:p>
        </p:txBody>
      </p:sp>
    </p:spTree>
    <p:extLst>
      <p:ext uri="{BB962C8B-B14F-4D97-AF65-F5344CB8AC3E}">
        <p14:creationId xmlns:p14="http://schemas.microsoft.com/office/powerpoint/2010/main" val="4103379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Executing NAMD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Multicore workstation: </a:t>
            </a:r>
          </a:p>
          <a:p>
            <a:pPr lvl="1"/>
            <a:r>
              <a:rPr lang="en-US" dirty="0" smtClean="0"/>
              <a:t>“namd2 +p4 </a:t>
            </a:r>
            <a:r>
              <a:rPr lang="en-US" dirty="0" err="1" smtClean="0"/>
              <a:t>mysim.conf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Multicore workstation with 2 GPUs:</a:t>
            </a:r>
          </a:p>
          <a:p>
            <a:pPr lvl="1"/>
            <a:r>
              <a:rPr lang="en-US" dirty="0" smtClean="0"/>
              <a:t>“namd2 +p4 +devices 0,1 </a:t>
            </a:r>
            <a:r>
              <a:rPr lang="en-US" dirty="0" err="1" smtClean="0"/>
              <a:t>mysim.conf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Or use “</a:t>
            </a:r>
            <a:r>
              <a:rPr lang="en-US" dirty="0" err="1" smtClean="0"/>
              <a:t>charmrun</a:t>
            </a:r>
            <a:r>
              <a:rPr lang="en-US" dirty="0" smtClean="0"/>
              <a:t> namd2 …” (cluster build)</a:t>
            </a:r>
          </a:p>
          <a:p>
            <a:r>
              <a:rPr lang="en-US" dirty="0" smtClean="0"/>
              <a:t>Or use “</a:t>
            </a:r>
            <a:r>
              <a:rPr lang="en-US" dirty="0" err="1" smtClean="0"/>
              <a:t>mpiexec</a:t>
            </a:r>
            <a:r>
              <a:rPr lang="en-US" dirty="0" smtClean="0"/>
              <a:t> namd2 …” (MPI build)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044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r>
              <a:rPr lang="en-US" sz="4000" dirty="0" smtClean="0"/>
              <a:t>NAMD Parallel Performance (1)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105400"/>
          </a:xfrm>
        </p:spPr>
        <p:txBody>
          <a:bodyPr/>
          <a:lstStyle/>
          <a:p>
            <a:r>
              <a:rPr lang="en-US" sz="2800" dirty="0" smtClean="0"/>
              <a:t>Benchmark performance within 500 steps</a:t>
            </a:r>
          </a:p>
          <a:p>
            <a:pPr lvl="1"/>
            <a:r>
              <a:rPr lang="en-US" sz="2400" dirty="0" err="1" smtClean="0"/>
              <a:t>Grep</a:t>
            </a:r>
            <a:r>
              <a:rPr lang="en-US" sz="2400" dirty="0" smtClean="0"/>
              <a:t> for “Benchmark time:” lines</a:t>
            </a:r>
          </a:p>
          <a:p>
            <a:pPr lvl="1"/>
            <a:r>
              <a:rPr lang="en-US" sz="2400" dirty="0" smtClean="0"/>
              <a:t>Use “</a:t>
            </a:r>
            <a:r>
              <a:rPr lang="en-US" sz="2400" dirty="0" err="1" smtClean="0"/>
              <a:t>outputTiming</a:t>
            </a:r>
            <a:r>
              <a:rPr lang="en-US" sz="2400" dirty="0" smtClean="0"/>
              <a:t> = </a:t>
            </a:r>
            <a:r>
              <a:rPr lang="en-US" sz="2400" i="1" dirty="0" err="1" smtClean="0"/>
              <a:t>nsteps</a:t>
            </a:r>
            <a:r>
              <a:rPr lang="en-US" sz="2400" dirty="0" smtClean="0"/>
              <a:t>”</a:t>
            </a:r>
          </a:p>
          <a:p>
            <a:r>
              <a:rPr lang="en-US" sz="2800" dirty="0" smtClean="0"/>
              <a:t>Multicore builds might need a thread dedicated to communication (&gt; 32 cores):</a:t>
            </a:r>
          </a:p>
          <a:p>
            <a:pPr lvl="1"/>
            <a:r>
              <a:rPr lang="en-US" sz="2400" dirty="0" smtClean="0"/>
              <a:t>“namd2 +p47 +</a:t>
            </a:r>
            <a:r>
              <a:rPr lang="en-US" sz="2400" dirty="0" err="1" smtClean="0"/>
              <a:t>commthread</a:t>
            </a:r>
            <a:r>
              <a:rPr lang="en-US" sz="2400" dirty="0" smtClean="0"/>
              <a:t>”</a:t>
            </a:r>
          </a:p>
          <a:p>
            <a:r>
              <a:rPr lang="en-US" sz="2800" dirty="0" smtClean="0"/>
              <a:t>Maintain standard (UDP), TCP, </a:t>
            </a:r>
            <a:r>
              <a:rPr lang="en-US" sz="2800" dirty="0" err="1" smtClean="0"/>
              <a:t>ibverbs</a:t>
            </a:r>
            <a:r>
              <a:rPr lang="en-US" sz="2800" dirty="0" smtClean="0"/>
              <a:t> (</a:t>
            </a:r>
            <a:r>
              <a:rPr lang="en-US" sz="2800" dirty="0" err="1" smtClean="0"/>
              <a:t>InfiniBand</a:t>
            </a:r>
            <a:r>
              <a:rPr lang="en-US" sz="2800" dirty="0" smtClean="0"/>
              <a:t>) for Linux clusters</a:t>
            </a:r>
          </a:p>
          <a:p>
            <a:r>
              <a:rPr lang="en-US" sz="2800" dirty="0" smtClean="0"/>
              <a:t>Other high-speed network, use MPI</a:t>
            </a:r>
          </a:p>
          <a:p>
            <a:pPr lvl="1"/>
            <a:r>
              <a:rPr lang="en-US" sz="2400" dirty="0" smtClean="0"/>
              <a:t>SMP builds don’t scale as well due to communication thread bottleneck</a:t>
            </a:r>
          </a:p>
        </p:txBody>
      </p:sp>
    </p:spTree>
    <p:extLst>
      <p:ext uri="{BB962C8B-B14F-4D97-AF65-F5344CB8AC3E}">
        <p14:creationId xmlns:p14="http://schemas.microsoft.com/office/powerpoint/2010/main" val="1448430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r>
              <a:rPr lang="en-US" sz="4000" dirty="0" smtClean="0"/>
              <a:t>NAMD Parallel Performance (2)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572000"/>
          </a:xfrm>
        </p:spPr>
        <p:txBody>
          <a:bodyPr/>
          <a:lstStyle/>
          <a:p>
            <a:r>
              <a:rPr lang="en-US" sz="2800" dirty="0"/>
              <a:t>S</a:t>
            </a:r>
            <a:r>
              <a:rPr lang="en-US" sz="2800" dirty="0" smtClean="0"/>
              <a:t>hort cycle lengths (&lt; 10 steps) hurts scaling since atom migration sends so many messages</a:t>
            </a:r>
          </a:p>
          <a:p>
            <a:pPr lvl="1"/>
            <a:r>
              <a:rPr lang="en-US" sz="2400" dirty="0"/>
              <a:t>K</a:t>
            </a:r>
            <a:r>
              <a:rPr lang="en-US" sz="2400" dirty="0" smtClean="0"/>
              <a:t>eep cycle length at 20 steps</a:t>
            </a:r>
          </a:p>
          <a:p>
            <a:pPr lvl="1"/>
            <a:r>
              <a:rPr lang="en-US" sz="2400" dirty="0" err="1" smtClean="0"/>
              <a:t>Pairlist</a:t>
            </a:r>
            <a:r>
              <a:rPr lang="en-US" sz="2400" dirty="0" smtClean="0"/>
              <a:t> distance will adjust automatically</a:t>
            </a:r>
          </a:p>
          <a:p>
            <a:pPr lvl="1"/>
            <a:r>
              <a:rPr lang="en-US" sz="2400" dirty="0" smtClean="0"/>
              <a:t>One </a:t>
            </a:r>
            <a:r>
              <a:rPr lang="en-US" sz="2400" dirty="0" err="1" smtClean="0"/>
              <a:t>pairlist</a:t>
            </a:r>
            <a:r>
              <a:rPr lang="en-US" sz="2400" dirty="0" smtClean="0"/>
              <a:t> every 10 steps is good ratio</a:t>
            </a:r>
          </a:p>
          <a:p>
            <a:r>
              <a:rPr lang="en-US" sz="2800" dirty="0" smtClean="0"/>
              <a:t>Good performance when (#patches) ≥ (#PEs)</a:t>
            </a:r>
          </a:p>
          <a:p>
            <a:pPr lvl="1"/>
            <a:r>
              <a:rPr lang="en-US" sz="2400" dirty="0" smtClean="0"/>
              <a:t>Otherwise increase (#patches) with “</a:t>
            </a:r>
            <a:r>
              <a:rPr lang="en-US" sz="2400" dirty="0" err="1" smtClean="0"/>
              <a:t>twoAwayX</a:t>
            </a:r>
            <a:r>
              <a:rPr lang="en-US" sz="2400" dirty="0" smtClean="0"/>
              <a:t> yes”</a:t>
            </a:r>
          </a:p>
          <a:p>
            <a:r>
              <a:rPr lang="en-US" sz="2800" dirty="0" smtClean="0"/>
              <a:t>Additional tuning advice on NAMD wiki:</a:t>
            </a:r>
          </a:p>
          <a:p>
            <a:pPr marL="457200" lvl="1" indent="0">
              <a:buNone/>
            </a:pPr>
            <a:r>
              <a:rPr lang="en-US" sz="1800" dirty="0" smtClean="0"/>
              <a:t>http://</a:t>
            </a:r>
            <a:r>
              <a:rPr lang="en-US" sz="1800" dirty="0" err="1" smtClean="0"/>
              <a:t>www.ks.uiuc.edu</a:t>
            </a:r>
            <a:r>
              <a:rPr lang="en-US" sz="1800" dirty="0" smtClean="0"/>
              <a:t>/Research/</a:t>
            </a:r>
            <a:r>
              <a:rPr lang="en-US" sz="1800" dirty="0" err="1" smtClean="0"/>
              <a:t>namd</a:t>
            </a:r>
            <a:r>
              <a:rPr lang="en-US" sz="1800" dirty="0" smtClean="0"/>
              <a:t>/wiki/?</a:t>
            </a:r>
            <a:r>
              <a:rPr lang="en-US" sz="1800" dirty="0" err="1" smtClean="0"/>
              <a:t>NamdPerformanceTuning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26459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/>
          <a:lstStyle/>
          <a:p>
            <a:r>
              <a:rPr lang="en-US" sz="4000" dirty="0" smtClean="0"/>
              <a:t>NAMD Profiling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2590800"/>
          </a:xfrm>
        </p:spPr>
        <p:txBody>
          <a:bodyPr/>
          <a:lstStyle/>
          <a:p>
            <a:r>
              <a:rPr lang="en-US" sz="2800" dirty="0" smtClean="0"/>
              <a:t>Use “Projections” Charm++ analysis tools</a:t>
            </a:r>
          </a:p>
          <a:p>
            <a:pPr lvl="1"/>
            <a:r>
              <a:rPr lang="en-US" sz="2400" dirty="0" smtClean="0"/>
              <a:t>Charm++ runtime automatically records pertinent performance data</a:t>
            </a:r>
          </a:p>
          <a:p>
            <a:pPr lvl="1"/>
            <a:r>
              <a:rPr lang="en-US" sz="2400" dirty="0" smtClean="0"/>
              <a:t>Rebuild NAMD, rerun benchmark, run projections on results</a:t>
            </a:r>
          </a:p>
          <a:p>
            <a:pPr lvl="1"/>
            <a:r>
              <a:rPr lang="en-US" sz="1800" dirty="0"/>
              <a:t>http://</a:t>
            </a:r>
            <a:r>
              <a:rPr lang="en-US" sz="1800" dirty="0" err="1"/>
              <a:t>www.ks.uiuc.edu</a:t>
            </a:r>
            <a:r>
              <a:rPr lang="en-US" sz="1800" dirty="0"/>
              <a:t>/Research/</a:t>
            </a:r>
            <a:r>
              <a:rPr lang="en-US" sz="1800" dirty="0" err="1"/>
              <a:t>namd</a:t>
            </a:r>
            <a:r>
              <a:rPr lang="en-US" sz="1800" dirty="0"/>
              <a:t>/wiki/?</a:t>
            </a:r>
            <a:r>
              <a:rPr lang="en-US" sz="1800" dirty="0" err="1"/>
              <a:t>NamdPerformanceTuning</a:t>
            </a:r>
            <a:endParaRPr lang="en-US" sz="1800" dirty="0"/>
          </a:p>
          <a:p>
            <a:pPr lvl="1"/>
            <a:endParaRPr lang="en-US" sz="1800" dirty="0" smtClean="0"/>
          </a:p>
          <a:p>
            <a:pPr lvl="1"/>
            <a:endParaRPr lang="en-US" sz="2400" dirty="0"/>
          </a:p>
        </p:txBody>
      </p:sp>
      <p:pic>
        <p:nvPicPr>
          <p:cNvPr id="4" name="Picture 4" descr="coordinated_nop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0"/>
            <a:ext cx="5261697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114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400800" y="0"/>
            <a:ext cx="2743200" cy="6858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lin ang="16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7772400" cy="609600"/>
          </a:xfrm>
        </p:spPr>
        <p:txBody>
          <a:bodyPr>
            <a:normAutofit fontScale="90000"/>
          </a:bodyPr>
          <a:lstStyle/>
          <a:p>
            <a:pPr algn="l" eaLnBrk="1" hangingPunct="1">
              <a:spcAft>
                <a:spcPts val="1200"/>
              </a:spcAft>
              <a:defRPr/>
            </a:pPr>
            <a:r>
              <a:rPr lang="en-US" dirty="0" smtClean="0">
                <a:solidFill>
                  <a:srgbClr val="FF0000"/>
                </a:solidFill>
                <a:cs typeface="+mj-cs"/>
              </a:rPr>
              <a:t>NAMD 2.9 </a:t>
            </a:r>
            <a:r>
              <a:rPr lang="en-US" dirty="0" smtClean="0">
                <a:cs typeface="+mj-cs"/>
              </a:rPr>
              <a:t>Desktop MDFF</a:t>
            </a:r>
            <a:endParaRPr lang="en-US" sz="2800" dirty="0" smtClean="0">
              <a:cs typeface="+mj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553200" y="5674695"/>
            <a:ext cx="2438400" cy="1259505"/>
            <a:chOff x="6629400" y="4572000"/>
            <a:chExt cx="2438400" cy="1524000"/>
          </a:xfrm>
        </p:grpSpPr>
        <p:sp>
          <p:nvSpPr>
            <p:cNvPr id="4097" name="Rounded Rectangle 11"/>
            <p:cNvSpPr>
              <a:spLocks noChangeArrowheads="1"/>
            </p:cNvSpPr>
            <p:nvPr/>
          </p:nvSpPr>
          <p:spPr bwMode="auto">
            <a:xfrm>
              <a:off x="6629400" y="4572000"/>
              <a:ext cx="2438400" cy="1524000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4"/>
            <p:cNvSpPr txBox="1">
              <a:spLocks noChangeArrowheads="1"/>
            </p:cNvSpPr>
            <p:nvPr/>
          </p:nvSpPr>
          <p:spPr bwMode="auto">
            <a:xfrm>
              <a:off x="6705600" y="4572000"/>
              <a:ext cx="2235200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defTabSz="457200" eaLnBrk="1" hangingPunct="1">
                <a:lnSpc>
                  <a:spcPct val="90000"/>
                </a:lnSpc>
                <a:buFontTx/>
                <a:buNone/>
                <a:defRPr/>
              </a:pPr>
              <a:r>
                <a:rPr lang="en-US" sz="2400" dirty="0" smtClean="0">
                  <a:solidFill>
                    <a:prstClr val="black"/>
                  </a:solidFill>
                  <a:latin typeface="Calibri"/>
                </a:rPr>
                <a:t>Implicit Solvent</a:t>
              </a:r>
            </a:p>
            <a:p>
              <a:pPr marL="0" indent="0" defTabSz="457200" eaLnBrk="1" hangingPunct="1">
                <a:lnSpc>
                  <a:spcPct val="90000"/>
                </a:lnSpc>
                <a:buFontTx/>
                <a:buNone/>
                <a:defRPr/>
              </a:pPr>
              <a:r>
                <a:rPr lang="en-US" sz="2400" dirty="0" smtClean="0">
                  <a:solidFill>
                    <a:prstClr val="black"/>
                  </a:solidFill>
                  <a:latin typeface="Calibri"/>
                </a:rPr>
                <a:t>1 GPU      (20X)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553200" y="3491344"/>
            <a:ext cx="2438400" cy="1385456"/>
            <a:chOff x="6629400" y="2514600"/>
            <a:chExt cx="2438400" cy="1524000"/>
          </a:xfrm>
        </p:grpSpPr>
        <p:sp>
          <p:nvSpPr>
            <p:cNvPr id="4099" name="Rounded Rectangle 5"/>
            <p:cNvSpPr>
              <a:spLocks noChangeArrowheads="1"/>
            </p:cNvSpPr>
            <p:nvPr/>
          </p:nvSpPr>
          <p:spPr bwMode="auto">
            <a:xfrm>
              <a:off x="6629400" y="2514600"/>
              <a:ext cx="2438400" cy="1524000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4"/>
            <p:cNvSpPr txBox="1">
              <a:spLocks noChangeArrowheads="1"/>
            </p:cNvSpPr>
            <p:nvPr/>
          </p:nvSpPr>
          <p:spPr bwMode="auto">
            <a:xfrm>
              <a:off x="6731000" y="2537552"/>
              <a:ext cx="2235200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defTabSz="457200" eaLnBrk="1" hangingPunct="1">
                <a:lnSpc>
                  <a:spcPct val="90000"/>
                </a:lnSpc>
                <a:buFontTx/>
                <a:buNone/>
                <a:defRPr/>
              </a:pPr>
              <a:r>
                <a:rPr lang="en-US" sz="2400" dirty="0" smtClean="0">
                  <a:solidFill>
                    <a:prstClr val="black"/>
                  </a:solidFill>
                  <a:latin typeface="Calibri"/>
                </a:rPr>
                <a:t>Implicit Solvent</a:t>
              </a:r>
            </a:p>
            <a:p>
              <a:pPr marL="0" indent="0" defTabSz="457200" eaLnBrk="1" hangingPunct="1">
                <a:lnSpc>
                  <a:spcPct val="90000"/>
                </a:lnSpc>
                <a:buFontTx/>
                <a:buNone/>
                <a:defRPr/>
              </a:pPr>
              <a:r>
                <a:rPr lang="en-US" sz="2400" dirty="0" smtClean="0">
                  <a:solidFill>
                    <a:prstClr val="black"/>
                  </a:solidFill>
                  <a:latin typeface="Calibri"/>
                </a:rPr>
                <a:t>8 cores       (6X)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553200" y="1323738"/>
            <a:ext cx="2438400" cy="1267062"/>
            <a:chOff x="6629400" y="581891"/>
            <a:chExt cx="2438400" cy="1267062"/>
          </a:xfrm>
        </p:grpSpPr>
        <p:sp>
          <p:nvSpPr>
            <p:cNvPr id="4098" name="Rounded Rectangle 10"/>
            <p:cNvSpPr>
              <a:spLocks noChangeArrowheads="1"/>
            </p:cNvSpPr>
            <p:nvPr/>
          </p:nvSpPr>
          <p:spPr bwMode="auto">
            <a:xfrm>
              <a:off x="6629400" y="589448"/>
              <a:ext cx="2438400" cy="1259505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4"/>
            <p:cNvSpPr txBox="1">
              <a:spLocks noChangeArrowheads="1"/>
            </p:cNvSpPr>
            <p:nvPr/>
          </p:nvSpPr>
          <p:spPr bwMode="auto">
            <a:xfrm>
              <a:off x="6832600" y="581891"/>
              <a:ext cx="2235200" cy="124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defTabSz="457200" eaLnBrk="1" hangingPunct="1">
                <a:lnSpc>
                  <a:spcPct val="90000"/>
                </a:lnSpc>
                <a:buFontTx/>
                <a:buNone/>
                <a:defRPr/>
              </a:pPr>
              <a:r>
                <a:rPr lang="en-US" sz="2400" dirty="0" smtClean="0">
                  <a:solidFill>
                    <a:prstClr val="black"/>
                  </a:solidFill>
                  <a:latin typeface="Calibri"/>
                </a:rPr>
                <a:t>Explicit Solvent</a:t>
              </a:r>
            </a:p>
            <a:p>
              <a:pPr marL="0" indent="0" defTabSz="457200" eaLnBrk="1" hangingPunct="1">
                <a:lnSpc>
                  <a:spcPct val="90000"/>
                </a:lnSpc>
                <a:buFontTx/>
                <a:buNone/>
                <a:defRPr/>
              </a:pPr>
              <a:r>
                <a:rPr lang="en-US" sz="2400" dirty="0" smtClean="0">
                  <a:solidFill>
                    <a:prstClr val="black"/>
                  </a:solidFill>
                  <a:latin typeface="Calibri"/>
                </a:rPr>
                <a:t>8 cores       (1X)</a:t>
              </a:r>
            </a:p>
          </p:txBody>
        </p:sp>
      </p:grpSp>
      <p:pic>
        <p:nvPicPr>
          <p:cNvPr id="3" name="Picture 2" descr="dem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347588"/>
            <a:ext cx="4648200" cy="4358012"/>
          </a:xfrm>
          <a:prstGeom prst="rect">
            <a:avLst/>
          </a:prstGeom>
        </p:spPr>
      </p:pic>
      <p:sp>
        <p:nvSpPr>
          <p:cNvPr id="21" name="Curved Left Arrow 20"/>
          <p:cNvSpPr/>
          <p:nvPr/>
        </p:nvSpPr>
        <p:spPr bwMode="auto">
          <a:xfrm rot="15223231" flipV="1">
            <a:off x="2545465" y="2129962"/>
            <a:ext cx="436976" cy="1344519"/>
          </a:xfrm>
          <a:prstGeom prst="curvedLeftArrow">
            <a:avLst>
              <a:gd name="adj1" fmla="val 39994"/>
              <a:gd name="adj2" fmla="val 92702"/>
              <a:gd name="adj3" fmla="val 33580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0800" y="838200"/>
            <a:ext cx="2743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Fast: 2 ns/day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00800" y="3034144"/>
            <a:ext cx="2743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Faster: 12 ns/day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00800" y="5181600"/>
            <a:ext cx="2743200" cy="461665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Fastest: 40 ns/day</a:t>
            </a:r>
            <a:endParaRPr lang="en-US" sz="18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95800" y="2304872"/>
            <a:ext cx="1752600" cy="1200328"/>
          </a:xfrm>
          <a:prstGeom prst="rect">
            <a:avLst/>
          </a:prstGeom>
          <a:solidFill>
            <a:srgbClr val="FF0000">
              <a:alpha val="20000"/>
            </a:srgbClr>
          </a:solidFill>
          <a:ln w="38100" cmpd="sng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Initial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Structure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PDB 2EZM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2400" y="2521803"/>
            <a:ext cx="1752600" cy="830997"/>
          </a:xfrm>
          <a:prstGeom prst="rect">
            <a:avLst/>
          </a:prstGeom>
          <a:solidFill>
            <a:schemeClr val="accent2">
              <a:alpha val="20000"/>
            </a:schemeClr>
          </a:solidFill>
          <a:ln w="38100" cmpd="sng">
            <a:solidFill>
              <a:schemeClr val="accent2"/>
            </a:solidFill>
          </a:ln>
          <a:effectLst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Fitted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Structure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52400" y="5845314"/>
            <a:ext cx="2514600" cy="707886"/>
          </a:xfrm>
          <a:prstGeom prst="rect">
            <a:avLst/>
          </a:prstGeom>
          <a:solidFill>
            <a:srgbClr val="09FF00">
              <a:alpha val="20000"/>
            </a:srgbClr>
          </a:solidFill>
          <a:ln w="38100" cmpd="sng">
            <a:solidFill>
              <a:srgbClr val="09FF00"/>
            </a:solidFill>
          </a:ln>
          <a:effectLst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Simulated EM Map from PDB 3EZM</a:t>
            </a:r>
            <a:endParaRPr lang="en-US" sz="2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TextBox 7"/>
          <p:cNvSpPr txBox="1">
            <a:spLocks noChangeArrowheads="1"/>
          </p:cNvSpPr>
          <p:nvPr/>
        </p:nvSpPr>
        <p:spPr bwMode="auto">
          <a:xfrm>
            <a:off x="4010145" y="5486400"/>
            <a:ext cx="22098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prstClr val="black"/>
                </a:solidFill>
              </a:rPr>
              <a:t>Cyanovirin</a:t>
            </a:r>
            <a:r>
              <a:rPr lang="en-US" dirty="0">
                <a:solidFill>
                  <a:prstClr val="black"/>
                </a:solidFill>
              </a:rPr>
              <a:t>-</a:t>
            </a:r>
            <a:r>
              <a:rPr lang="en-US" dirty="0" smtClean="0">
                <a:solidFill>
                  <a:prstClr val="black"/>
                </a:solidFill>
              </a:rPr>
              <a:t>N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1,500 atoms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1 </a:t>
            </a:r>
            <a:r>
              <a:rPr lang="en-US" dirty="0" err="1">
                <a:solidFill>
                  <a:prstClr val="black"/>
                </a:solidFill>
              </a:rPr>
              <a:t>Å</a:t>
            </a:r>
            <a:r>
              <a:rPr lang="en-US" dirty="0">
                <a:solidFill>
                  <a:prstClr val="black"/>
                </a:solidFill>
              </a:rPr>
              <a:t> final RMSD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838200"/>
            <a:ext cx="7848600" cy="1066800"/>
            <a:chOff x="0" y="762000"/>
            <a:chExt cx="7848600" cy="10668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0" y="762000"/>
              <a:ext cx="6019800" cy="1066800"/>
            </a:xfrm>
            <a:prstGeom prst="rect">
              <a:avLst/>
            </a:prstGeom>
            <a:solidFill>
              <a:srgbClr val="FF6600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30" name="Rectangle 2"/>
            <p:cNvSpPr txBox="1">
              <a:spLocks noChangeArrowheads="1"/>
            </p:cNvSpPr>
            <p:nvPr/>
          </p:nvSpPr>
          <p:spPr bwMode="auto">
            <a:xfrm>
              <a:off x="76200" y="762000"/>
              <a:ext cx="7772400" cy="106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ＭＳ Ｐゴシック" charset="0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defTabSz="457200" eaLnBrk="1" hangingPunct="1">
                <a:spcAft>
                  <a:spcPts val="1200"/>
                </a:spcAft>
                <a:defRPr/>
              </a:pPr>
              <a:r>
                <a:rPr lang="en-US" sz="2800" dirty="0" smtClean="0">
                  <a:solidFill>
                    <a:srgbClr val="1F497D"/>
                  </a:solidFill>
                  <a:latin typeface="Calibri"/>
                </a:rPr>
                <a:t>with GPU-Accelerated Implicit Solvent</a:t>
              </a:r>
              <a:br>
                <a:rPr lang="en-US" sz="2800" dirty="0" smtClean="0">
                  <a:solidFill>
                    <a:srgbClr val="1F497D"/>
                  </a:solidFill>
                  <a:latin typeface="Calibri"/>
                </a:rPr>
              </a:br>
              <a:r>
                <a:rPr lang="en-US" sz="2800" dirty="0" smtClean="0">
                  <a:solidFill>
                    <a:srgbClr val="1F497D"/>
                  </a:solidFill>
                  <a:latin typeface="Calibri"/>
                </a:rPr>
                <a:t> and CPU-Optimized </a:t>
              </a:r>
              <a:r>
                <a:rPr lang="en-US" sz="2800" dirty="0" err="1" smtClean="0">
                  <a:solidFill>
                    <a:srgbClr val="1F497D"/>
                  </a:solidFill>
                  <a:latin typeface="Calibri"/>
                </a:rPr>
                <a:t>Cryo</a:t>
              </a:r>
              <a:r>
                <a:rPr lang="en-US" sz="2800" dirty="0" smtClean="0">
                  <a:solidFill>
                    <a:srgbClr val="1F497D"/>
                  </a:solidFill>
                  <a:latin typeface="Calibri"/>
                </a:rPr>
                <a:t>-EM Forces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1179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8742</TotalTime>
  <Words>681</Words>
  <Application>Microsoft Macintosh PowerPoint</Application>
  <PresentationFormat>On-screen Show (4:3)</PresentationFormat>
  <Paragraphs>90</Paragraphs>
  <Slides>11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Default Design</vt:lpstr>
      <vt:lpstr>1_Default Design</vt:lpstr>
      <vt:lpstr>Office Theme</vt:lpstr>
      <vt:lpstr>Demonstration: Using NAMD</vt:lpstr>
      <vt:lpstr>Obtaining NAMD</vt:lpstr>
      <vt:lpstr>Building NAMD</vt:lpstr>
      <vt:lpstr>Running NAMD</vt:lpstr>
      <vt:lpstr>Executing NAMD</vt:lpstr>
      <vt:lpstr>NAMD Parallel Performance (1)</vt:lpstr>
      <vt:lpstr>NAMD Parallel Performance (2)</vt:lpstr>
      <vt:lpstr>NAMD Profiling</vt:lpstr>
      <vt:lpstr>NAMD 2.9 Desktop MDFF</vt:lpstr>
      <vt:lpstr>PowerPoint Presentation</vt:lpstr>
      <vt:lpstr>Small IMD Demo</vt:lpstr>
    </vt:vector>
  </TitlesOfParts>
  <Manager/>
  <Company>TB @ UIUC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NIH Advisory Board Meeting </dc:title>
  <dc:subject/>
  <dc:creator>tskirvin</dc:creator>
  <cp:keywords/>
  <dc:description/>
  <cp:lastModifiedBy>TCB Admin</cp:lastModifiedBy>
  <cp:revision>408</cp:revision>
  <dcterms:created xsi:type="dcterms:W3CDTF">1998-08-20T19:52:41Z</dcterms:created>
  <dcterms:modified xsi:type="dcterms:W3CDTF">2012-04-30T18:00:20Z</dcterms:modified>
  <cp:category/>
</cp:coreProperties>
</file>