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Lst>
  <p:notesMasterIdLst>
    <p:notesMasterId r:id="rId62"/>
  </p:notesMasterIdLst>
  <p:handoutMasterIdLst>
    <p:handoutMasterId r:id="rId63"/>
  </p:handoutMasterIdLst>
  <p:sldIdLst>
    <p:sldId id="432" r:id="rId7"/>
    <p:sldId id="259" r:id="rId8"/>
    <p:sldId id="425" r:id="rId9"/>
    <p:sldId id="456" r:id="rId10"/>
    <p:sldId id="468" r:id="rId11"/>
    <p:sldId id="469" r:id="rId12"/>
    <p:sldId id="495" r:id="rId13"/>
    <p:sldId id="496" r:id="rId14"/>
    <p:sldId id="497" r:id="rId15"/>
    <p:sldId id="491" r:id="rId16"/>
    <p:sldId id="498" r:id="rId17"/>
    <p:sldId id="492" r:id="rId18"/>
    <p:sldId id="499" r:id="rId19"/>
    <p:sldId id="479" r:id="rId20"/>
    <p:sldId id="493" r:id="rId21"/>
    <p:sldId id="504" r:id="rId22"/>
    <p:sldId id="500" r:id="rId23"/>
    <p:sldId id="501" r:id="rId24"/>
    <p:sldId id="502" r:id="rId25"/>
    <p:sldId id="503" r:id="rId26"/>
    <p:sldId id="505" r:id="rId27"/>
    <p:sldId id="506" r:id="rId28"/>
    <p:sldId id="507" r:id="rId29"/>
    <p:sldId id="376" r:id="rId30"/>
    <p:sldId id="441" r:id="rId31"/>
    <p:sldId id="442" r:id="rId32"/>
    <p:sldId id="443" r:id="rId33"/>
    <p:sldId id="380" r:id="rId34"/>
    <p:sldId id="381" r:id="rId35"/>
    <p:sldId id="444" r:id="rId36"/>
    <p:sldId id="384" r:id="rId37"/>
    <p:sldId id="478" r:id="rId38"/>
    <p:sldId id="476" r:id="rId39"/>
    <p:sldId id="477" r:id="rId40"/>
    <p:sldId id="433" r:id="rId41"/>
    <p:sldId id="434" r:id="rId42"/>
    <p:sldId id="435" r:id="rId43"/>
    <p:sldId id="436" r:id="rId44"/>
    <p:sldId id="437" r:id="rId45"/>
    <p:sldId id="438" r:id="rId46"/>
    <p:sldId id="439" r:id="rId47"/>
    <p:sldId id="446" r:id="rId48"/>
    <p:sldId id="445" r:id="rId49"/>
    <p:sldId id="447" r:id="rId50"/>
    <p:sldId id="483" r:id="rId51"/>
    <p:sldId id="484" r:id="rId52"/>
    <p:sldId id="490" r:id="rId53"/>
    <p:sldId id="449" r:id="rId54"/>
    <p:sldId id="448" r:id="rId55"/>
    <p:sldId id="450" r:id="rId56"/>
    <p:sldId id="451" r:id="rId57"/>
    <p:sldId id="452" r:id="rId58"/>
    <p:sldId id="453" r:id="rId59"/>
    <p:sldId id="454" r:id="rId60"/>
    <p:sldId id="455" r:id="rId61"/>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90" d="100"/>
          <a:sy n="90" d="100"/>
        </p:scale>
        <p:origin x="-114" y="-72"/>
      </p:cViewPr>
      <p:guideLst>
        <p:guide orient="horz" pos="1620"/>
        <p:guide pos="2880"/>
      </p:guideLst>
    </p:cSldViewPr>
  </p:slideViewPr>
  <p:notesTextViewPr>
    <p:cViewPr>
      <p:scale>
        <a:sx n="100" d="100"/>
        <a:sy n="100" d="100"/>
      </p:scale>
      <p:origin x="0" y="0"/>
    </p:cViewPr>
  </p:notesTextViewPr>
  <p:sorterViewPr>
    <p:cViewPr>
      <p:scale>
        <a:sx n="70" d="100"/>
        <a:sy n="70" d="100"/>
      </p:scale>
      <p:origin x="0" y="5568"/>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5/27/2017</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5/27/2017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2A2DE736-16F2-40E1-8B5D-06E04BFE422D}" type="slidenum">
              <a:rPr lang="en-US" altLang="en-US"/>
              <a:pPr algn="ctr" eaLnBrk="1" hangingPunct="1">
                <a:spcBef>
                  <a:spcPts val="800"/>
                </a:spcBef>
              </a:pPr>
              <a:t>38</a:t>
            </a:fld>
            <a:endParaRPr lang="en-US" altLang="en-US"/>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0BA82FDE-B12D-4226-BC40-F033422AAC2A}" type="slidenum">
              <a:rPr lang="en-US" altLang="en-US" sz="1100">
                <a:solidFill>
                  <a:schemeClr val="tx1"/>
                </a:solidFill>
              </a:rPr>
              <a:pPr algn="r" eaLnBrk="1" hangingPunct="1">
                <a:spcBef>
                  <a:spcPts val="800"/>
                </a:spcBef>
              </a:pPr>
              <a:t>38</a:t>
            </a:fld>
            <a:endParaRPr lang="en-US" altLang="en-US" sz="1100">
              <a:solidFill>
                <a:schemeClr val="tx1"/>
              </a:solidFill>
            </a:endParaRPr>
          </a:p>
        </p:txBody>
      </p:sp>
      <p:sp>
        <p:nvSpPr>
          <p:cNvPr id="26628" name="Rectangle 2"/>
          <p:cNvSpPr>
            <a:spLocks noGrp="1" noRot="1" noChangeAspect="1" noChangeArrowheads="1" noTextEdit="1"/>
          </p:cNvSpPr>
          <p:nvPr>
            <p:ph type="sldImg"/>
          </p:nvPr>
        </p:nvSpPr>
        <p:spPr>
          <a:xfrm>
            <a:off x="382588" y="685800"/>
            <a:ext cx="6096000" cy="3429000"/>
          </a:xfrm>
          <a:ln/>
        </p:spPr>
      </p:sp>
      <p:sp>
        <p:nvSpPr>
          <p:cNvPr id="26629"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r>
              <a:rPr lang="en-US" altLang="en-US" smtClean="0"/>
              <a:t>expf() is very costly on the CPU, often several hundred clock cycles</a:t>
            </a:r>
          </a:p>
          <a:p>
            <a:r>
              <a:rPr lang="en-US" altLang="en-US" smtClean="0"/>
              <a:t>On GPUs expf() is implemented as a native machine instruction executing in just tens of clock cycles which gives us a huge performance boost all by itself, but the other large component of GPU performance comes from the massive parallelism.</a:t>
            </a:r>
          </a:p>
          <a:p>
            <a:r>
              <a:rPr lang="en-US" altLang="en-US" smtClean="0"/>
              <a:t>We can launch a calculation on tens of thousands of grid points at once on the GPU, fully utilizing all of its hardware.</a:t>
            </a:r>
          </a:p>
          <a:p>
            <a:endParaRPr lang="en-US" altLang="en-US" smtClean="0"/>
          </a:p>
          <a:p>
            <a:r>
              <a:rPr lang="en-US" altLang="en-US" smtClean="0"/>
              <a:t>CBH – much better.  I modifited “shells” to “electron shells” and “primitives” to “primitive functions”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48</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txBox="1">
            <a:spLocks noGrp="1"/>
          </p:cNvSpPr>
          <p:nvPr>
            <p:ph type="body" idx="1"/>
          </p:nvPr>
        </p:nvSpPr>
        <p:spPr>
          <a:noFill/>
        </p:spPr>
        <p:txBody>
          <a:bodyPr/>
          <a:lstStyle/>
          <a:p>
            <a:r>
              <a:rPr lang="en-US" altLang="en-US" smtClean="0"/>
              <a:t>Use a schematic that’s generic rather than titan</a:t>
            </a:r>
          </a:p>
          <a:p>
            <a:r>
              <a:rPr lang="en-US" altLang="en-US" smtClean="0"/>
              <a:t>1-12 viz machines, never such an immediate impact, tell the story, but brief strong points</a:t>
            </a:r>
          </a:p>
          <a:p>
            <a:r>
              <a:rPr lang="en-US" altLang="en-US" smtClean="0"/>
              <a:t>Maybe show jodi here</a:t>
            </a:r>
          </a:p>
          <a:p>
            <a:r>
              <a:rPr lang="en-US" altLang="en-US" smtClean="0"/>
              <a:t>Shrink supercomputer, grow the person figure</a:t>
            </a:r>
          </a:p>
        </p:txBody>
      </p:sp>
      <p:sp>
        <p:nvSpPr>
          <p:cNvPr id="69636"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lgn="l" eaLnBrk="0" hangingPunct="0">
              <a:spcBef>
                <a:spcPct val="30000"/>
              </a:spcBef>
              <a:defRPr sz="1100">
                <a:solidFill>
                  <a:srgbClr val="000000"/>
                </a:solidFill>
                <a:latin typeface="Times New Roman" pitchFamily="18" charset="0"/>
              </a:defRPr>
            </a:lvl1pPr>
            <a:lvl2pPr marL="702756" indent="-270291" algn="l" eaLnBrk="0" hangingPunct="0">
              <a:spcBef>
                <a:spcPct val="30000"/>
              </a:spcBef>
              <a:defRPr sz="1100">
                <a:solidFill>
                  <a:srgbClr val="000000"/>
                </a:solidFill>
                <a:latin typeface="Times New Roman" pitchFamily="18" charset="0"/>
              </a:defRPr>
            </a:lvl2pPr>
            <a:lvl3pPr marL="1081164" indent="-216233" algn="l" eaLnBrk="0" hangingPunct="0">
              <a:spcBef>
                <a:spcPct val="30000"/>
              </a:spcBef>
              <a:defRPr sz="1100">
                <a:solidFill>
                  <a:srgbClr val="000000"/>
                </a:solidFill>
                <a:latin typeface="Times New Roman" pitchFamily="18" charset="0"/>
              </a:defRPr>
            </a:lvl3pPr>
            <a:lvl4pPr marL="1513629" indent="-216233" algn="l" eaLnBrk="0" hangingPunct="0">
              <a:spcBef>
                <a:spcPct val="30000"/>
              </a:spcBef>
              <a:defRPr sz="1100">
                <a:solidFill>
                  <a:srgbClr val="000000"/>
                </a:solidFill>
                <a:latin typeface="Times New Roman" pitchFamily="18" charset="0"/>
              </a:defRPr>
            </a:lvl4pPr>
            <a:lvl5pPr marL="1946095" indent="-216233" algn="l" eaLnBrk="0" hangingPunct="0">
              <a:spcBef>
                <a:spcPct val="30000"/>
              </a:spcBef>
              <a:defRPr sz="1100">
                <a:solidFill>
                  <a:srgbClr val="000000"/>
                </a:solidFill>
                <a:latin typeface="Times New Roman" pitchFamily="18" charset="0"/>
              </a:defRPr>
            </a:lvl5pPr>
            <a:lvl6pPr marL="2378560"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6pPr>
            <a:lvl7pPr marL="2811026"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7pPr>
            <a:lvl8pPr marL="3243491"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8pPr>
            <a:lvl9pPr marL="3675957"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9pPr>
          </a:lstStyle>
          <a:p>
            <a:pPr algn="ctr" eaLnBrk="1" hangingPunct="1">
              <a:spcBef>
                <a:spcPts val="757"/>
              </a:spcBef>
            </a:pPr>
            <a:fld id="{D202EF44-0090-4F7E-809D-7AB9F933EA51}" type="slidenum">
              <a:rPr lang="en-US" altLang="en-US"/>
              <a:pPr algn="ctr" eaLnBrk="1" hangingPunct="1">
                <a:spcBef>
                  <a:spcPts val="757"/>
                </a:spcBef>
              </a:pPr>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48131"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F06CB458-C039-47C4-9603-1FF7F0DFBDC0}" type="slidenum">
              <a:rPr lang="en-US" altLang="en-US"/>
              <a:pPr algn="ctr" eaLnBrk="1" hangingPunct="1">
                <a:spcBef>
                  <a:spcPts val="800"/>
                </a:spcBef>
              </a:pPr>
              <a:t>35</a:t>
            </a:fld>
            <a:endParaRPr lang="en-US" altLang="en-US"/>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28F607A1-8129-4D33-89FF-7CFD00E693D3}" type="slidenum">
              <a:rPr lang="en-US" altLang="en-US" sz="1100">
                <a:solidFill>
                  <a:schemeClr val="tx1"/>
                </a:solidFill>
              </a:rPr>
              <a:pPr algn="r" eaLnBrk="1" hangingPunct="1">
                <a:spcBef>
                  <a:spcPts val="800"/>
                </a:spcBef>
              </a:pPr>
              <a:t>35</a:t>
            </a:fld>
            <a:endParaRPr lang="en-US" altLang="en-US" sz="1100">
              <a:solidFill>
                <a:schemeClr val="tx1"/>
              </a:solidFill>
            </a:endParaRPr>
          </a:p>
        </p:txBody>
      </p:sp>
      <p:sp>
        <p:nvSpPr>
          <p:cNvPr id="22532" name="Rectangle 2"/>
          <p:cNvSpPr>
            <a:spLocks noGrp="1" noRot="1" noChangeAspect="1" noChangeArrowheads="1" noTextEdit="1"/>
          </p:cNvSpPr>
          <p:nvPr>
            <p:ph type="sldImg"/>
          </p:nvPr>
        </p:nvSpPr>
        <p:spPr>
          <a:xfrm>
            <a:off x="382588" y="685800"/>
            <a:ext cx="6096000" cy="3429000"/>
          </a:xfrm>
          <a:ln/>
        </p:spPr>
      </p:sp>
      <p:sp>
        <p:nvSpPr>
          <p:cNvPr id="22533"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endParaRPr lang="en-US" altLang="en-US" smtClean="0"/>
          </a:p>
          <a:p>
            <a:r>
              <a:rPr lang="en-US" altLang="en-US" smtClean="0"/>
              <a:t>CBH –  we should probably write “electron(s)”.  Most people are used to closed shell calcs in which the MO contains 2 electrons; but open shell calcs are definitely on the rise in which each MO contains only 1 electron.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23555"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6" r:id="rId10"/>
    <p:sldLayoutId id="2147493480"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userDrawn="1"/>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a:t>VMD: </a:t>
            </a:r>
            <a:r>
              <a:rPr lang="en-US" altLang="en-US" sz="2800" dirty="0" smtClean="0"/>
              <a:t>GPU-Accelerated Analysis </a:t>
            </a:r>
            <a:r>
              <a:rPr lang="en-US" altLang="en-US" sz="2800" dirty="0"/>
              <a:t>of </a:t>
            </a:r>
            <a:r>
              <a:rPr lang="en-US" altLang="en-US" sz="2800" dirty="0" smtClean="0"/>
              <a:t/>
            </a:r>
            <a:br>
              <a:rPr lang="en-US" altLang="en-US" sz="2800" dirty="0" smtClean="0"/>
            </a:br>
            <a:r>
              <a:rPr lang="en-US" altLang="en-US" sz="2800" dirty="0" smtClean="0"/>
              <a:t>Biomolecular </a:t>
            </a:r>
            <a:r>
              <a:rPr lang="en-US" altLang="en-US" sz="2800" dirty="0"/>
              <a:t>and Cellular </a:t>
            </a:r>
            <a:r>
              <a:rPr lang="en-US" altLang="en-US" sz="2800" dirty="0" smtClean="0"/>
              <a:t>Simulations</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a:t>
            </a:r>
            <a:r>
              <a:rPr lang="en-US" altLang="en-US" sz="2000" b="1" dirty="0" smtClean="0">
                <a:solidFill>
                  <a:schemeClr val="tx1"/>
                </a:solidFill>
              </a:rPr>
              <a:t>www.ks.uiuc.edu/Research/vmd/</a:t>
            </a:r>
            <a:endParaRPr lang="en-US" altLang="en-US" sz="2000" b="1" dirty="0">
              <a:solidFill>
                <a:schemeClr val="tx1"/>
              </a:solidFill>
            </a:endParaRPr>
          </a:p>
          <a:p>
            <a:r>
              <a:rPr lang="en-US" altLang="en-US" sz="2000" dirty="0" smtClean="0">
                <a:solidFill>
                  <a:schemeClr val="tx1"/>
                </a:solidFill>
              </a:rPr>
              <a:t>Cray Analytics </a:t>
            </a:r>
            <a:r>
              <a:rPr lang="en-US" altLang="en-US" sz="2000" dirty="0" smtClean="0">
                <a:solidFill>
                  <a:schemeClr val="tx1"/>
                </a:solidFill>
              </a:rPr>
              <a:t>Symposium, </a:t>
            </a:r>
            <a:r>
              <a:rPr lang="en-US" altLang="en-US" sz="2000" dirty="0" smtClean="0">
                <a:solidFill>
                  <a:schemeClr val="tx1"/>
                </a:solidFill>
              </a:rPr>
              <a:t>Friday May 26</a:t>
            </a:r>
            <a:r>
              <a:rPr lang="en-US" altLang="en-US" sz="2000" baseline="30000" dirty="0" smtClean="0">
                <a:solidFill>
                  <a:schemeClr val="tx1"/>
                </a:solidFill>
              </a:rPr>
              <a:t>th</a:t>
            </a:r>
            <a:r>
              <a:rPr lang="en-US" altLang="en-US" sz="2000" dirty="0" smtClean="0">
                <a:solidFill>
                  <a:schemeClr val="tx1"/>
                </a:solidFill>
              </a:rPr>
              <a:t>, 2017</a:t>
            </a:r>
            <a:endParaRPr lang="en-US" altLang="en-US" sz="20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1.9.3 supports EGL for in-situ and parallel rendering on clouds, clusters, and supercomputers</a:t>
            </a:r>
            <a:endParaRPr lang="en-US" sz="3200" dirty="0"/>
          </a:p>
        </p:txBody>
      </p:sp>
      <p:sp>
        <p:nvSpPr>
          <p:cNvPr id="3" name="Text Placeholder 2"/>
          <p:cNvSpPr>
            <a:spLocks noGrp="1"/>
          </p:cNvSpPr>
          <p:nvPr>
            <p:ph type="body" sz="half" idx="1"/>
          </p:nvPr>
        </p:nvSpPr>
        <p:spPr>
          <a:xfrm>
            <a:off x="568843" y="1180214"/>
            <a:ext cx="4589758" cy="3390596"/>
          </a:xfrm>
        </p:spPr>
        <p:txBody>
          <a:bodyPr>
            <a:normAutofit fontScale="85000" lnSpcReduction="10000"/>
          </a:bodyPr>
          <a:lstStyle/>
          <a:p>
            <a:r>
              <a:rPr lang="en-US" sz="2400" dirty="0" smtClean="0"/>
              <a:t>Eliminate dependency on windowing systems</a:t>
            </a:r>
          </a:p>
          <a:p>
            <a:r>
              <a:rPr lang="en-US" sz="2400" b="1" dirty="0"/>
              <a:t>S</a:t>
            </a:r>
            <a:r>
              <a:rPr lang="en-US" sz="2400" b="1" dirty="0" smtClean="0"/>
              <a:t>implified deployment of parallel VMD builds supporting off-screen rendering </a:t>
            </a:r>
          </a:p>
          <a:p>
            <a:r>
              <a:rPr lang="en-US" sz="2400" dirty="0" smtClean="0"/>
              <a:t>Maintains 100% of VMD OpenGL </a:t>
            </a:r>
            <a:r>
              <a:rPr lang="en-US" sz="2400" dirty="0" err="1" smtClean="0"/>
              <a:t>shaders</a:t>
            </a:r>
            <a:r>
              <a:rPr lang="en-US" sz="2400" dirty="0" smtClean="0"/>
              <a:t> and rendering features</a:t>
            </a:r>
          </a:p>
          <a:p>
            <a:r>
              <a:rPr lang="en-US" sz="2400" dirty="0" smtClean="0"/>
              <a:t>Support high-quality vendor-supported commercial OpenGL implementations in HPC systems that were previously limited to Mesa</a:t>
            </a:r>
          </a:p>
          <a:p>
            <a:endParaRPr lang="en-US" sz="2400" dirty="0" smtClean="0"/>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1251204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384" y="1"/>
            <a:ext cx="5309449" cy="393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465931" y="3888977"/>
            <a:ext cx="849541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   VMD EGL rendering demonstrating full support for all VMD shaders and OpenGL features, multisample antialiasing, ray cast spheres, 3-D texture mapping, ...</a:t>
            </a:r>
          </a:p>
        </p:txBody>
      </p:sp>
    </p:spTree>
    <p:extLst>
      <p:ext uri="{BB962C8B-B14F-4D97-AF65-F5344CB8AC3E}">
        <p14:creationId xmlns:p14="http://schemas.microsoft.com/office/powerpoint/2010/main" val="1065834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0121"/>
            <a:ext cx="7770813" cy="855663"/>
          </a:xfrm>
        </p:spPr>
        <p:txBody>
          <a:bodyPr/>
          <a:lstStyle/>
          <a:p>
            <a:r>
              <a:rPr lang="en-US" dirty="0" smtClean="0"/>
              <a:t>EGL Is Supported Now!</a:t>
            </a:r>
            <a:endParaRPr lang="en-US" dirty="0"/>
          </a:p>
        </p:txBody>
      </p:sp>
      <p:sp>
        <p:nvSpPr>
          <p:cNvPr id="3" name="Content Placeholder 2"/>
          <p:cNvSpPr>
            <a:spLocks noGrp="1"/>
          </p:cNvSpPr>
          <p:nvPr>
            <p:ph idx="1"/>
          </p:nvPr>
        </p:nvSpPr>
        <p:spPr>
          <a:xfrm>
            <a:off x="318977" y="1025784"/>
            <a:ext cx="4380615" cy="3652541"/>
          </a:xfrm>
        </p:spPr>
        <p:txBody>
          <a:bodyPr/>
          <a:lstStyle/>
          <a:p>
            <a:r>
              <a:rPr lang="en-US" sz="2400" dirty="0" err="1" smtClean="0"/>
              <a:t>Cloud+Workstations</a:t>
            </a:r>
            <a:r>
              <a:rPr lang="en-US" sz="2400" dirty="0" smtClean="0"/>
              <a:t> with most recent NVIDIA drivers</a:t>
            </a:r>
          </a:p>
          <a:p>
            <a:r>
              <a:rPr lang="en-US" sz="2400" dirty="0" smtClean="0"/>
              <a:t>VMD on HPC systems w/ latest Tesla P100 GPUs:</a:t>
            </a:r>
          </a:p>
          <a:p>
            <a:pPr lvl="1"/>
            <a:r>
              <a:rPr lang="en-US" sz="2000" dirty="0" smtClean="0"/>
              <a:t>Cray XC50, CSCS Piz </a:t>
            </a:r>
            <a:r>
              <a:rPr lang="en-US" sz="2000" dirty="0" err="1" smtClean="0"/>
              <a:t>Daint</a:t>
            </a:r>
            <a:r>
              <a:rPr lang="en-US" sz="2000" dirty="0" smtClean="0"/>
              <a:t>, driver 375.39</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667" y="1025784"/>
            <a:ext cx="4544400" cy="2408532"/>
          </a:xfrm>
          <a:prstGeom prst="rect">
            <a:avLst/>
          </a:prstGeom>
        </p:spPr>
      </p:pic>
      <p:sp>
        <p:nvSpPr>
          <p:cNvPr id="5" name="TextBox 4"/>
          <p:cNvSpPr txBox="1"/>
          <p:nvPr/>
        </p:nvSpPr>
        <p:spPr>
          <a:xfrm>
            <a:off x="19671" y="3524250"/>
            <a:ext cx="9036396" cy="1077218"/>
          </a:xfrm>
          <a:prstGeom prst="rect">
            <a:avLst/>
          </a:prstGeom>
          <a:noFill/>
        </p:spPr>
        <p:txBody>
          <a:bodyPr wrap="square" rtlCol="0">
            <a:spAutoFit/>
          </a:bodyPr>
          <a:lstStyle/>
          <a:p>
            <a:r>
              <a:rPr lang="en-US" sz="1600" b="1" dirty="0"/>
              <a:t>High Performance Molecular Visualization: In-Situ and Parallel Rendering with EGL.  </a:t>
            </a:r>
            <a:r>
              <a:rPr lang="en-US" sz="1600" b="1" dirty="0" smtClean="0"/>
              <a:t>         </a:t>
            </a:r>
            <a:r>
              <a:rPr lang="en-US" sz="1600" dirty="0" smtClean="0"/>
              <a:t>J</a:t>
            </a:r>
            <a:r>
              <a:rPr lang="en-US" sz="1600" dirty="0"/>
              <a:t>. E. Stone, P. </a:t>
            </a:r>
            <a:r>
              <a:rPr lang="en-US" sz="1600" dirty="0" err="1"/>
              <a:t>Messmer</a:t>
            </a:r>
            <a:r>
              <a:rPr lang="en-US" sz="1600" dirty="0"/>
              <a:t>, R. </a:t>
            </a:r>
            <a:r>
              <a:rPr lang="en-US" sz="1600" dirty="0" err="1"/>
              <a:t>Sisneros</a:t>
            </a:r>
            <a:r>
              <a:rPr lang="en-US" sz="1600" dirty="0"/>
              <a:t>, and K. </a:t>
            </a:r>
            <a:r>
              <a:rPr lang="en-US" sz="1600" dirty="0" err="1"/>
              <a:t>Schulten</a:t>
            </a:r>
            <a:r>
              <a:rPr lang="en-US" sz="1600" dirty="0"/>
              <a:t>. High Performance Data Analysis and Visualization Workshop, IEEE International Parallel and Distributed Processing Symposium Workshop (IPDPSW), pp. 1014-1023, 2016</a:t>
            </a:r>
            <a:r>
              <a:rPr lang="en-US" sz="1600" dirty="0" smtClean="0"/>
              <a:t>.</a:t>
            </a:r>
            <a:endParaRPr lang="en-US" sz="1600" dirty="0"/>
          </a:p>
        </p:txBody>
      </p:sp>
    </p:spTree>
    <p:extLst>
      <p:ext uri="{BB962C8B-B14F-4D97-AF65-F5344CB8AC3E}">
        <p14:creationId xmlns:p14="http://schemas.microsoft.com/office/powerpoint/2010/main" val="1866215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26" y="1786431"/>
            <a:ext cx="8929762" cy="2806834"/>
          </a:xfrm>
        </p:spPr>
        <p:txBody>
          <a:bodyPr>
            <a:normAutofit fontScale="77500" lnSpcReduction="20000"/>
          </a:bodyPr>
          <a:lstStyle/>
          <a:p>
            <a:r>
              <a:rPr lang="en-US" sz="2800" b="1" i="1" dirty="0" smtClean="0"/>
              <a:t>In-progress: </a:t>
            </a:r>
            <a:r>
              <a:rPr lang="en-US" sz="2800" b="1" dirty="0" err="1" smtClean="0"/>
              <a:t>Vulkan</a:t>
            </a:r>
            <a:r>
              <a:rPr lang="en-US" sz="2800" b="1" dirty="0" smtClean="0"/>
              <a:t>-based rasterization path for VMD</a:t>
            </a:r>
          </a:p>
          <a:p>
            <a:pPr lvl="1"/>
            <a:r>
              <a:rPr lang="en-US" sz="2400" dirty="0" smtClean="0"/>
              <a:t>Modern API, reduced dependence on extensions for modern functionality</a:t>
            </a:r>
          </a:p>
          <a:p>
            <a:pPr lvl="1"/>
            <a:r>
              <a:rPr lang="en-US" sz="2400" dirty="0" smtClean="0"/>
              <a:t>Significantly reduced API overheads relative to OpenGL, </a:t>
            </a:r>
            <a:r>
              <a:rPr lang="en-US" sz="2400" b="1" dirty="0" smtClean="0"/>
              <a:t>some other apps have seen ~2x performance gains vs. OpenGL</a:t>
            </a:r>
          </a:p>
          <a:p>
            <a:pPr lvl="1"/>
            <a:r>
              <a:rPr lang="en-US" sz="2400" dirty="0" err="1" smtClean="0"/>
              <a:t>Shaders</a:t>
            </a:r>
            <a:r>
              <a:rPr lang="en-US" sz="2400" dirty="0" smtClean="0"/>
              <a:t> (e.g. GLSL) compiled to SPIR-V intermediate code</a:t>
            </a:r>
          </a:p>
          <a:p>
            <a:pPr lvl="1"/>
            <a:r>
              <a:rPr lang="en-US" sz="2400" dirty="0" smtClean="0"/>
              <a:t>Compile-time rather than runtime verification of rendering pipelines</a:t>
            </a:r>
          </a:p>
          <a:p>
            <a:pPr lvl="1"/>
            <a:r>
              <a:rPr lang="en-US" sz="2400" dirty="0" smtClean="0"/>
              <a:t>Integration with windowing system is handled by </a:t>
            </a:r>
            <a:r>
              <a:rPr lang="en-US" sz="2400" dirty="0" err="1" smtClean="0"/>
              <a:t>Vulkan</a:t>
            </a:r>
            <a:r>
              <a:rPr lang="en-US" sz="2400" dirty="0" smtClean="0"/>
              <a:t> extensions</a:t>
            </a:r>
          </a:p>
          <a:p>
            <a:pPr lvl="1"/>
            <a:r>
              <a:rPr lang="en-US" sz="2400" dirty="0" smtClean="0"/>
              <a:t>Multi-GPU rendering wasn’t part of </a:t>
            </a:r>
            <a:r>
              <a:rPr lang="en-US" sz="2400" dirty="0" err="1" smtClean="0"/>
              <a:t>Vulkan</a:t>
            </a:r>
            <a:r>
              <a:rPr lang="en-US" sz="2400" dirty="0" smtClean="0"/>
              <a:t> 1.0 spec, but is in development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0562" y="0"/>
            <a:ext cx="5411971" cy="1417099"/>
          </a:xfrm>
        </p:spPr>
      </p:pic>
      <p:sp>
        <p:nvSpPr>
          <p:cNvPr id="2" name="TextBox 1"/>
          <p:cNvSpPr txBox="1"/>
          <p:nvPr/>
        </p:nvSpPr>
        <p:spPr>
          <a:xfrm>
            <a:off x="1265274" y="1417099"/>
            <a:ext cx="6911163" cy="369332"/>
          </a:xfrm>
          <a:prstGeom prst="rect">
            <a:avLst/>
          </a:prstGeom>
          <a:noFill/>
        </p:spPr>
        <p:txBody>
          <a:bodyPr wrap="square" rtlCol="0">
            <a:spAutoFit/>
          </a:bodyPr>
          <a:lstStyle/>
          <a:p>
            <a:pPr algn="ctr"/>
            <a:r>
              <a:rPr lang="en-US" dirty="0"/>
              <a:t>https://www.khronos.org/vulkan/</a:t>
            </a:r>
          </a:p>
        </p:txBody>
      </p:sp>
    </p:spTree>
    <p:extLst>
      <p:ext uri="{BB962C8B-B14F-4D97-AF65-F5344CB8AC3E}">
        <p14:creationId xmlns:p14="http://schemas.microsoft.com/office/powerpoint/2010/main" val="4025134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99807"/>
          </a:xfrm>
        </p:spPr>
        <p:txBody>
          <a:bodyPr>
            <a:normAutofit fontScale="90000"/>
          </a:bodyPr>
          <a:lstStyle/>
          <a:p>
            <a:r>
              <a:rPr lang="en-US" sz="3600" dirty="0" smtClean="0"/>
              <a:t>Benefits of CS Storm </a:t>
            </a:r>
            <a:r>
              <a:rPr lang="en-US" sz="3600" dirty="0" err="1" smtClean="0"/>
              <a:t>NVLink</a:t>
            </a:r>
            <a:r>
              <a:rPr lang="en-US" sz="3600" dirty="0" smtClean="0"/>
              <a:t> Peer-to-Peer GPU Communication for VMD</a:t>
            </a:r>
            <a:endParaRPr lang="en-US" sz="3600" dirty="0"/>
          </a:p>
        </p:txBody>
      </p:sp>
      <p:sp>
        <p:nvSpPr>
          <p:cNvPr id="3" name="Content Placeholder 2"/>
          <p:cNvSpPr>
            <a:spLocks noGrp="1"/>
          </p:cNvSpPr>
          <p:nvPr>
            <p:ph idx="1"/>
          </p:nvPr>
        </p:nvSpPr>
        <p:spPr>
          <a:xfrm>
            <a:off x="457200" y="1116417"/>
            <a:ext cx="8229600" cy="3563265"/>
          </a:xfrm>
        </p:spPr>
        <p:txBody>
          <a:bodyPr>
            <a:normAutofit/>
          </a:bodyPr>
          <a:lstStyle/>
          <a:p>
            <a:r>
              <a:rPr lang="en-US" sz="2400" dirty="0" smtClean="0"/>
              <a:t>Rapid peer-to-peer GPU data transfers:</a:t>
            </a:r>
          </a:p>
          <a:p>
            <a:pPr lvl="1"/>
            <a:r>
              <a:rPr lang="en-US" sz="2000" dirty="0" smtClean="0"/>
              <a:t>Use aggregate GPU memory to collectively cache/share large host-side data</a:t>
            </a:r>
          </a:p>
          <a:p>
            <a:pPr lvl="1"/>
            <a:r>
              <a:rPr lang="en-US" sz="2000" dirty="0" smtClean="0"/>
              <a:t>Rapid </a:t>
            </a:r>
            <a:r>
              <a:rPr lang="en-US" sz="2000" dirty="0"/>
              <a:t>access to </a:t>
            </a:r>
            <a:r>
              <a:rPr lang="en-US" sz="2000" dirty="0" smtClean="0"/>
              <a:t>large data structures too </a:t>
            </a:r>
            <a:r>
              <a:rPr lang="en-US" sz="2000" dirty="0"/>
              <a:t>large to fit entirely in </a:t>
            </a:r>
            <a:r>
              <a:rPr lang="en-US" sz="2000" dirty="0" smtClean="0"/>
              <a:t>single-GPU </a:t>
            </a:r>
            <a:r>
              <a:rPr lang="en-US" sz="2000" dirty="0"/>
              <a:t>memory</a:t>
            </a:r>
          </a:p>
          <a:p>
            <a:pPr lvl="1"/>
            <a:r>
              <a:rPr lang="en-US" sz="2000" dirty="0" smtClean="0"/>
              <a:t>Bypass host whenever possible, perform nearest-neighbor exchanges for pairwise calculations, e.g. those that arise in algorithms for simulation trajectory clustering</a:t>
            </a:r>
          </a:p>
          <a:p>
            <a:pPr lvl="1"/>
            <a:r>
              <a:rPr lang="en-US" sz="2000" dirty="0" smtClean="0"/>
              <a:t>Well suited for high-fidelity ray tracing of scenes containing massive amounts of geometry</a:t>
            </a:r>
          </a:p>
          <a:p>
            <a:pPr lvl="1"/>
            <a:endParaRPr lang="en-US" sz="2000" dirty="0" smtClean="0"/>
          </a:p>
        </p:txBody>
      </p:sp>
    </p:spTree>
    <p:extLst>
      <p:ext uri="{BB962C8B-B14F-4D97-AF65-F5344CB8AC3E}">
        <p14:creationId xmlns:p14="http://schemas.microsoft.com/office/powerpoint/2010/main" val="1213281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VMD w/ </a:t>
            </a:r>
            <a:r>
              <a:rPr lang="en-US" altLang="en-US" sz="3200" dirty="0" err="1" smtClean="0"/>
              <a:t>OptiX</a:t>
            </a:r>
            <a:r>
              <a:rPr lang="en-US" altLang="en-US" sz="3200" dirty="0" smtClean="0"/>
              <a:t> 4.1</a:t>
            </a:r>
          </a:p>
        </p:txBody>
      </p:sp>
      <p:pic>
        <p:nvPicPr>
          <p:cNvPr id="47109" name="Picture 5"/>
          <p:cNvPicPr>
            <a:picLocks noChangeAspect="1"/>
          </p:cNvPicPr>
          <p:nvPr/>
        </p:nvPicPr>
        <p:blipFill rotWithShape="1">
          <a:blip r:embed="rId2">
            <a:extLst>
              <a:ext uri="{28A0092B-C50C-407E-A947-70E740481C1C}">
                <a14:useLocalDpi xmlns:a14="http://schemas.microsoft.com/office/drawing/2010/main" val="0"/>
              </a:ext>
            </a:extLst>
          </a:blip>
          <a:srcRect l="12619" r="26258"/>
          <a:stretch/>
        </p:blipFill>
        <p:spPr bwMode="auto">
          <a:xfrm>
            <a:off x="6369309" y="0"/>
            <a:ext cx="2774691"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2967" y="4559300"/>
            <a:ext cx="3211033" cy="58477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600" dirty="0">
                <a:solidFill>
                  <a:prstClr val="black"/>
                </a:solidFill>
                <a:latin typeface="Arial"/>
                <a:ea typeface="+mn-ea"/>
                <a:cs typeface="+mn-cs"/>
              </a:rPr>
              <a:t>VMD/</a:t>
            </a:r>
            <a:r>
              <a:rPr lang="en-US" sz="1600" dirty="0" err="1">
                <a:solidFill>
                  <a:prstClr val="black"/>
                </a:solidFill>
                <a:latin typeface="Arial"/>
                <a:ea typeface="+mn-ea"/>
                <a:cs typeface="+mn-cs"/>
              </a:rPr>
              <a:t>OptiX</a:t>
            </a:r>
            <a:r>
              <a:rPr lang="en-US" sz="1600" dirty="0">
                <a:solidFill>
                  <a:prstClr val="black"/>
                </a:solidFill>
                <a:latin typeface="Arial"/>
                <a:ea typeface="+mn-ea"/>
                <a:cs typeface="+mn-cs"/>
              </a:rPr>
              <a:t> GPU Ray Tracing </a:t>
            </a:r>
            <a:r>
              <a:rPr lang="en-US" sz="1600" dirty="0" smtClean="0">
                <a:solidFill>
                  <a:prstClr val="black"/>
                </a:solidFill>
                <a:latin typeface="Arial"/>
                <a:ea typeface="+mn-ea"/>
                <a:cs typeface="+mn-cs"/>
              </a:rPr>
              <a:t>of all-atom </a:t>
            </a:r>
            <a:r>
              <a:rPr lang="en-US" sz="1600" dirty="0" err="1">
                <a:solidFill>
                  <a:prstClr val="black"/>
                </a:solidFill>
                <a:latin typeface="Arial"/>
              </a:rPr>
              <a:t>C</a:t>
            </a:r>
            <a:r>
              <a:rPr lang="en-US" sz="1600" dirty="0" err="1" smtClean="0">
                <a:solidFill>
                  <a:prstClr val="black"/>
                </a:solidFill>
                <a:latin typeface="Arial"/>
                <a:ea typeface="+mn-ea"/>
                <a:cs typeface="+mn-cs"/>
              </a:rPr>
              <a:t>hromatophore</a:t>
            </a:r>
            <a:r>
              <a:rPr lang="en-US" sz="1600" dirty="0" smtClean="0">
                <a:solidFill>
                  <a:prstClr val="black"/>
                </a:solidFill>
                <a:latin typeface="Arial"/>
                <a:ea typeface="+mn-ea"/>
                <a:cs typeface="+mn-cs"/>
              </a:rPr>
              <a:t> </a:t>
            </a:r>
            <a:r>
              <a:rPr lang="en-US" sz="1600" dirty="0">
                <a:solidFill>
                  <a:prstClr val="black"/>
                </a:solidFill>
                <a:latin typeface="Arial"/>
                <a:ea typeface="+mn-ea"/>
                <a:cs typeface="+mn-cs"/>
              </a:rPr>
              <a:t>w/ lipids.</a:t>
            </a:r>
          </a:p>
        </p:txBody>
      </p:sp>
      <p:sp>
        <p:nvSpPr>
          <p:cNvPr id="2" name="TextBox 1"/>
          <p:cNvSpPr txBox="1"/>
          <p:nvPr/>
        </p:nvSpPr>
        <p:spPr>
          <a:xfrm>
            <a:off x="152398" y="2668772"/>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228599" y="705146"/>
            <a:ext cx="6384850" cy="1963626"/>
          </a:xfrm>
        </p:spPr>
        <p:txBody>
          <a:bodyPr>
            <a:normAutofit fontScale="62500" lnSpcReduction="20000"/>
          </a:bodyPr>
          <a:lstStyle/>
          <a:p>
            <a:pPr>
              <a:defRPr/>
            </a:pPr>
            <a:r>
              <a:rPr lang="en-US" altLang="en-US" sz="2400" dirty="0" smtClean="0">
                <a:latin typeface="Arial" charset="0"/>
                <a:cs typeface="Arial" charset="0"/>
              </a:rPr>
              <a:t>Interactive RT on laptops, desktops, and cloud</a:t>
            </a:r>
          </a:p>
          <a:p>
            <a:pPr>
              <a:defRPr/>
            </a:pPr>
            <a:r>
              <a:rPr lang="en-US" altLang="en-US" sz="2400" dirty="0" smtClean="0">
                <a:latin typeface="Arial" charset="0"/>
                <a:cs typeface="Arial" charset="0"/>
              </a:rPr>
              <a:t>Large-scale parallel rendering: in situ or post hoc visualization tasks</a:t>
            </a:r>
          </a:p>
          <a:p>
            <a:pPr>
              <a:defRPr/>
            </a:pPr>
            <a:r>
              <a:rPr lang="en-US" altLang="en-US" sz="2400" dirty="0" smtClean="0">
                <a:latin typeface="Arial" charset="0"/>
                <a:cs typeface="Arial" charset="0"/>
              </a:rPr>
              <a:t>Remote RT on NVIDIA VCA clusters</a:t>
            </a:r>
          </a:p>
          <a:p>
            <a:pPr>
              <a:defRPr/>
            </a:pPr>
            <a:r>
              <a:rPr lang="en-US" altLang="en-US" sz="2400" dirty="0" smtClean="0">
                <a:latin typeface="Arial" charset="0"/>
                <a:cs typeface="Arial" charset="0"/>
              </a:rPr>
              <a:t>Stereoscopic panoramic and full-dome projections</a:t>
            </a:r>
          </a:p>
          <a:p>
            <a:pPr>
              <a:defRPr/>
            </a:pPr>
            <a:r>
              <a:rPr lang="en-US" altLang="en-US" sz="2400" dirty="0" smtClean="0">
                <a:latin typeface="Arial" charset="0"/>
                <a:cs typeface="Arial" charset="0"/>
              </a:rPr>
              <a:t>Omnidirectional VR for YouTube, VR HMDs</a:t>
            </a:r>
          </a:p>
          <a:p>
            <a:pPr>
              <a:defRPr/>
            </a:pPr>
            <a:r>
              <a:rPr lang="en-US" altLang="en-US" sz="2400" b="1" dirty="0" smtClean="0">
                <a:latin typeface="Arial" charset="0"/>
                <a:cs typeface="Arial" charset="0"/>
              </a:rPr>
              <a:t>Top-end Pascal Tesla GPUs roughly 2x faster than Kepler</a:t>
            </a:r>
          </a:p>
          <a:p>
            <a:pPr>
              <a:defRPr/>
            </a:pPr>
            <a:r>
              <a:rPr lang="en-US" altLang="en-US" sz="2400" b="1" dirty="0" smtClean="0">
                <a:latin typeface="Arial" charset="0"/>
                <a:cs typeface="Arial" charset="0"/>
              </a:rPr>
              <a:t>GPU memory sharing via </a:t>
            </a:r>
            <a:r>
              <a:rPr lang="en-US" altLang="en-US" sz="2400" b="1" dirty="0" err="1" smtClean="0">
                <a:latin typeface="Arial" charset="0"/>
                <a:cs typeface="Arial" charset="0"/>
              </a:rPr>
              <a:t>NVLink</a:t>
            </a:r>
            <a:r>
              <a:rPr lang="en-US" altLang="en-US" sz="2400" b="1" dirty="0" smtClean="0">
                <a:latin typeface="Arial" charset="0"/>
                <a:cs typeface="Arial" charset="0"/>
              </a:rPr>
              <a:t> on </a:t>
            </a:r>
            <a:r>
              <a:rPr lang="en-US" altLang="en-US" sz="2400" b="1" dirty="0" err="1" smtClean="0">
                <a:latin typeface="Arial" charset="0"/>
                <a:cs typeface="Arial" charset="0"/>
              </a:rPr>
              <a:t>Quadro</a:t>
            </a:r>
            <a:r>
              <a:rPr lang="en-US" altLang="en-US" sz="2400" b="1" dirty="0" smtClean="0">
                <a:latin typeface="Arial" charset="0"/>
                <a:cs typeface="Arial" charset="0"/>
              </a:rPr>
              <a:t> GP100, Tesla P100</a:t>
            </a:r>
          </a:p>
        </p:txBody>
      </p:sp>
    </p:spTree>
    <p:extLst>
      <p:ext uri="{BB962C8B-B14F-4D97-AF65-F5344CB8AC3E}">
        <p14:creationId xmlns:p14="http://schemas.microsoft.com/office/powerpoint/2010/main" val="93485526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67934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no shadows</a:t>
            </a:r>
          </a:p>
        </p:txBody>
      </p:sp>
      <p:sp>
        <p:nvSpPr>
          <p:cNvPr id="17415" name="TextBox 6"/>
          <p:cNvSpPr txBox="1">
            <a:spLocks noChangeArrowheads="1"/>
          </p:cNvSpPr>
          <p:nvPr/>
        </p:nvSpPr>
        <p:spPr bwMode="auto">
          <a:xfrm>
            <a:off x="2743200" y="679340"/>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682804"/>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94731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18"/>
            <a:ext cx="8229600" cy="1027399"/>
          </a:xfrm>
        </p:spPr>
        <p:txBody>
          <a:bodyPr>
            <a:noAutofit/>
          </a:bodyPr>
          <a:lstStyle/>
          <a:p>
            <a:r>
              <a:rPr lang="en-US" sz="3200" dirty="0" smtClean="0"/>
              <a:t>Preparation, Visualization, Analysis</a:t>
            </a:r>
            <a:br>
              <a:rPr lang="en-US" sz="3200" dirty="0" smtClean="0"/>
            </a:br>
            <a:r>
              <a:rPr lang="en-US" sz="3200" dirty="0" smtClean="0"/>
              <a:t> of All-Atom Cell-Scale Simulations</a:t>
            </a:r>
            <a:endParaRPr lang="en-US" sz="2400" dirty="0">
              <a:solidFill>
                <a:srgbClr val="FF0000"/>
              </a:solidFill>
            </a:endParaRPr>
          </a:p>
        </p:txBody>
      </p:sp>
      <p:sp>
        <p:nvSpPr>
          <p:cNvPr id="5" name="Content Placeholder 4"/>
          <p:cNvSpPr>
            <a:spLocks noGrp="1"/>
          </p:cNvSpPr>
          <p:nvPr>
            <p:ph sz="half" idx="2"/>
          </p:nvPr>
        </p:nvSpPr>
        <p:spPr>
          <a:xfrm>
            <a:off x="5603419" y="1366656"/>
            <a:ext cx="3636274" cy="818708"/>
          </a:xfrm>
        </p:spPr>
        <p:txBody>
          <a:bodyPr>
            <a:normAutofit fontScale="77500" lnSpcReduction="20000"/>
          </a:bodyPr>
          <a:lstStyle/>
          <a:p>
            <a:r>
              <a:rPr lang="en-US" sz="1600" dirty="0" smtClean="0"/>
              <a:t>200 nm spherical envelope</a:t>
            </a:r>
          </a:p>
          <a:p>
            <a:r>
              <a:rPr lang="en-US" sz="1600" dirty="0" smtClean="0"/>
              <a:t>Membrane with ~50% occupancy by proteins</a:t>
            </a:r>
          </a:p>
          <a:p>
            <a:r>
              <a:rPr lang="en-US" sz="1600" dirty="0" smtClean="0"/>
              <a:t>63M atoms in envelope model</a:t>
            </a:r>
            <a:endParaRPr lang="en-US" sz="1600" dirty="0"/>
          </a:p>
        </p:txBody>
      </p:sp>
      <p:sp>
        <p:nvSpPr>
          <p:cNvPr id="6" name="Content Placeholder 4"/>
          <p:cNvSpPr txBox="1">
            <a:spLocks/>
          </p:cNvSpPr>
          <p:nvPr/>
        </p:nvSpPr>
        <p:spPr>
          <a:xfrm>
            <a:off x="131292" y="1268039"/>
            <a:ext cx="5604896" cy="2211571"/>
          </a:xfrm>
          <a:prstGeom prst="rect">
            <a:avLst/>
          </a:prstGeom>
        </p:spPr>
        <p:txBody>
          <a:bodyPr vert="horz" lIns="91420" tIns="45710" rIns="91420" bIns="45710" rtlCol="0">
            <a:noAutofit/>
          </a:bodyPr>
          <a:lstStyle>
            <a:lvl1pPr marL="342826" indent="-342826" algn="l" defTabSz="457101" rtl="0" eaLnBrk="1" latinLnBrk="0" hangingPunct="1">
              <a:spcBef>
                <a:spcPct val="20000"/>
              </a:spcBef>
              <a:buFont typeface="Arial"/>
              <a:buChar char="•"/>
              <a:defRPr sz="28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4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0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18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18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18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18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18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t>Interactive rasterization w/ OpenGL/EGL now, </a:t>
            </a:r>
            <a:r>
              <a:rPr lang="en-US" sz="2000" dirty="0" err="1" smtClean="0"/>
              <a:t>Vulkan</a:t>
            </a:r>
            <a:r>
              <a:rPr lang="en-US" sz="2000" dirty="0" smtClean="0"/>
              <a:t> in future releases of VMD</a:t>
            </a:r>
          </a:p>
          <a:p>
            <a:r>
              <a:rPr lang="en-US" sz="2000" b="1" dirty="0" smtClean="0"/>
              <a:t>Interactive ray tracing on CPUs and GPUs</a:t>
            </a:r>
          </a:p>
          <a:p>
            <a:r>
              <a:rPr lang="en-US" sz="2000" dirty="0" smtClean="0"/>
              <a:t>Support for large host memory (TB), up to            </a:t>
            </a:r>
            <a:r>
              <a:rPr lang="en-US" sz="2000" b="1" dirty="0" smtClean="0"/>
              <a:t>2 billion atoms per “molecule” now</a:t>
            </a:r>
          </a:p>
          <a:p>
            <a:r>
              <a:rPr lang="en-US" sz="2000" dirty="0" smtClean="0"/>
              <a:t>Parallel analysis, visualization w/ MPI</a:t>
            </a:r>
            <a:endParaRPr lang="en-US" sz="2000" dirty="0"/>
          </a:p>
        </p:txBody>
      </p:sp>
      <p:sp>
        <p:nvSpPr>
          <p:cNvPr id="3" name="TextBox 2"/>
          <p:cNvSpPr txBox="1"/>
          <p:nvPr/>
        </p:nvSpPr>
        <p:spPr>
          <a:xfrm>
            <a:off x="214421" y="3633482"/>
            <a:ext cx="5730949" cy="1292662"/>
          </a:xfrm>
          <a:prstGeom prst="rect">
            <a:avLst/>
          </a:prstGeom>
          <a:noFill/>
        </p:spPr>
        <p:txBody>
          <a:bodyPr wrap="square" rtlCol="0">
            <a:spAutoFit/>
          </a:bodyPr>
          <a:lstStyle/>
          <a:p>
            <a:r>
              <a:rPr lang="en-US" sz="1100" b="1" dirty="0"/>
              <a:t>Atomic Detail Visualization of Photosynthetic Membranes with GPU-Accelerated Ray Tracing. </a:t>
            </a:r>
            <a:r>
              <a:rPr lang="en-US" sz="1100" dirty="0" smtClean="0"/>
              <a:t> </a:t>
            </a:r>
            <a:r>
              <a:rPr lang="en-US" sz="1100" dirty="0"/>
              <a:t>J.E. Stone, …, K. </a:t>
            </a:r>
            <a:r>
              <a:rPr lang="en-US" sz="1100" dirty="0" err="1"/>
              <a:t>Schulten</a:t>
            </a:r>
            <a:r>
              <a:rPr lang="en-US" sz="1100" dirty="0"/>
              <a:t>, J. Parallel Computing, 55:17-27, 2016</a:t>
            </a:r>
            <a:r>
              <a:rPr lang="en-US" sz="1100" dirty="0" smtClean="0"/>
              <a:t>.</a:t>
            </a:r>
          </a:p>
          <a:p>
            <a:endParaRPr lang="en-US" sz="1100" b="1" dirty="0"/>
          </a:p>
          <a:p>
            <a:r>
              <a:rPr lang="en-US" sz="1100" b="1" dirty="0" smtClean="0"/>
              <a:t>High </a:t>
            </a:r>
            <a:r>
              <a:rPr lang="en-US" sz="1100" b="1" dirty="0"/>
              <a:t>Performance Molecular Visualization: In-Situ and Parallel Rendering with </a:t>
            </a:r>
            <a:r>
              <a:rPr lang="en-US" sz="1100" b="1" dirty="0" smtClean="0"/>
              <a:t>EGL. </a:t>
            </a:r>
            <a:r>
              <a:rPr lang="en-US" sz="1100" dirty="0" smtClean="0"/>
              <a:t>J.E</a:t>
            </a:r>
            <a:r>
              <a:rPr lang="en-US" sz="1100" dirty="0"/>
              <a:t>. Stone, </a:t>
            </a:r>
            <a:r>
              <a:rPr lang="en-US" sz="1100" dirty="0" smtClean="0"/>
              <a:t>..., K. </a:t>
            </a:r>
            <a:r>
              <a:rPr lang="en-US" sz="1100" dirty="0" err="1"/>
              <a:t>Schulten</a:t>
            </a:r>
            <a:r>
              <a:rPr lang="en-US" sz="1100" dirty="0" smtClean="0"/>
              <a:t>.  IEEE High </a:t>
            </a:r>
            <a:r>
              <a:rPr lang="en-US" sz="1100" dirty="0"/>
              <a:t>Performance Data Analysis </a:t>
            </a:r>
            <a:r>
              <a:rPr lang="en-US" sz="1100" dirty="0" smtClean="0"/>
              <a:t>and Visualization, IPDPSW, </a:t>
            </a:r>
            <a:r>
              <a:rPr lang="en-US" sz="1100" dirty="0"/>
              <a:t>pp. 1014-1023, 2016</a:t>
            </a:r>
            <a:r>
              <a:rPr lang="en-US" sz="1100" dirty="0" smtClean="0"/>
              <a:t>.</a:t>
            </a:r>
          </a:p>
          <a:p>
            <a:endParaRPr lang="en-US" sz="1200"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122" r="4630"/>
          <a:stretch/>
        </p:blipFill>
        <p:spPr>
          <a:xfrm>
            <a:off x="5896708" y="1965091"/>
            <a:ext cx="3241558" cy="3178409"/>
          </a:xfrm>
          <a:prstGeom prst="rect">
            <a:avLst/>
          </a:prstGeom>
        </p:spPr>
      </p:pic>
    </p:spTree>
    <p:extLst>
      <p:ext uri="{BB962C8B-B14F-4D97-AF65-F5344CB8AC3E}">
        <p14:creationId xmlns:p14="http://schemas.microsoft.com/office/powerpoint/2010/main" val="15952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551"/>
            <a:ext cx="8229600" cy="672244"/>
          </a:xfrm>
        </p:spPr>
        <p:txBody>
          <a:bodyPr>
            <a:normAutofit/>
          </a:bodyPr>
          <a:lstStyle/>
          <a:p>
            <a:r>
              <a:rPr lang="en-US" sz="3600" dirty="0" smtClean="0"/>
              <a:t>Proto-Cell Rendered with </a:t>
            </a:r>
            <a:r>
              <a:rPr lang="en-US" sz="3600" dirty="0" err="1" smtClean="0"/>
              <a:t>VMD+OptiX</a:t>
            </a:r>
            <a:endParaRPr lang="en-US" sz="3600" dirty="0"/>
          </a:p>
        </p:txBody>
      </p:sp>
      <p:sp>
        <p:nvSpPr>
          <p:cNvPr id="3" name="Content Placeholder 2"/>
          <p:cNvSpPr>
            <a:spLocks noGrp="1"/>
          </p:cNvSpPr>
          <p:nvPr>
            <p:ph sz="half" idx="1"/>
          </p:nvPr>
        </p:nvSpPr>
        <p:spPr>
          <a:xfrm>
            <a:off x="276448" y="878223"/>
            <a:ext cx="2675909" cy="3716400"/>
          </a:xfrm>
        </p:spPr>
        <p:txBody>
          <a:bodyPr>
            <a:normAutofit/>
          </a:bodyPr>
          <a:lstStyle/>
          <a:p>
            <a:r>
              <a:rPr lang="en-US" sz="2400" dirty="0" smtClean="0"/>
              <a:t>113M </a:t>
            </a:r>
            <a:r>
              <a:rPr lang="en-US" sz="2400" dirty="0"/>
              <a:t>particles</a:t>
            </a:r>
          </a:p>
          <a:p>
            <a:r>
              <a:rPr lang="en-US" sz="2400" dirty="0"/>
              <a:t>1,397 </a:t>
            </a:r>
            <a:r>
              <a:rPr lang="en-US" sz="2400" dirty="0" smtClean="0"/>
              <a:t>copies of </a:t>
            </a:r>
            <a:r>
              <a:rPr lang="en-US" sz="2400" dirty="0"/>
              <a:t>14 different </a:t>
            </a:r>
            <a:r>
              <a:rPr lang="en-US" sz="2400" dirty="0" smtClean="0"/>
              <a:t>membrane </a:t>
            </a:r>
            <a:r>
              <a:rPr lang="en-US" sz="2400" dirty="0"/>
              <a:t>proteins</a:t>
            </a:r>
          </a:p>
          <a:p>
            <a:r>
              <a:rPr lang="en-US" sz="2400" dirty="0" smtClean="0"/>
              <a:t>Preparing for simulations on pre-</a:t>
            </a:r>
            <a:r>
              <a:rPr lang="en-US" sz="2400" dirty="0" err="1" smtClean="0"/>
              <a:t>exascale</a:t>
            </a:r>
            <a:r>
              <a:rPr lang="en-US" sz="2400" dirty="0" smtClean="0"/>
              <a:t> computers</a:t>
            </a:r>
            <a:endParaRPr lang="en-US"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52357" y="803795"/>
            <a:ext cx="6191643" cy="3825868"/>
          </a:xfrm>
        </p:spPr>
      </p:pic>
    </p:spTree>
    <p:extLst>
      <p:ext uri="{BB962C8B-B14F-4D97-AF65-F5344CB8AC3E}">
        <p14:creationId xmlns:p14="http://schemas.microsoft.com/office/powerpoint/2010/main" val="3657691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Interactive Ray Tracing of Cells</a:t>
            </a:r>
            <a:endParaRPr lang="en-US" dirty="0"/>
          </a:p>
        </p:txBody>
      </p:sp>
      <p:sp>
        <p:nvSpPr>
          <p:cNvPr id="3" name="Content Placeholder 2"/>
          <p:cNvSpPr>
            <a:spLocks noGrp="1"/>
          </p:cNvSpPr>
          <p:nvPr>
            <p:ph sz="half" idx="1"/>
          </p:nvPr>
        </p:nvSpPr>
        <p:spPr>
          <a:xfrm>
            <a:off x="159489" y="849276"/>
            <a:ext cx="4038600" cy="3394472"/>
          </a:xfrm>
        </p:spPr>
        <p:txBody>
          <a:bodyPr>
            <a:normAutofit fontScale="62500" lnSpcReduction="20000"/>
          </a:bodyPr>
          <a:lstStyle/>
          <a:p>
            <a:r>
              <a:rPr lang="en-US" dirty="0" smtClean="0"/>
              <a:t>High resolution cellular tomograms, </a:t>
            </a:r>
            <a:r>
              <a:rPr lang="en-US" b="1" dirty="0" smtClean="0"/>
              <a:t>billions of voxels</a:t>
            </a:r>
          </a:p>
          <a:p>
            <a:r>
              <a:rPr lang="en-US" dirty="0" smtClean="0"/>
              <a:t>Even </a:t>
            </a:r>
            <a:r>
              <a:rPr lang="en-US" dirty="0" err="1" smtClean="0"/>
              <a:t>isosurface</a:t>
            </a:r>
            <a:r>
              <a:rPr lang="en-US" dirty="0" smtClean="0"/>
              <a:t> or lattice site graphical representations involve ~100M geometric primitives</a:t>
            </a:r>
          </a:p>
          <a:p>
            <a:r>
              <a:rPr lang="en-US" dirty="0" smtClean="0"/>
              <a:t>24GB </a:t>
            </a:r>
            <a:r>
              <a:rPr lang="en-US" dirty="0" err="1" smtClean="0"/>
              <a:t>Quadro</a:t>
            </a:r>
            <a:r>
              <a:rPr lang="en-US" dirty="0" smtClean="0"/>
              <a:t> M6000s used for interactive RT of cellular tomograms of this size</a:t>
            </a:r>
          </a:p>
          <a:p>
            <a:r>
              <a:rPr lang="en-US" b="1" dirty="0"/>
              <a:t>L</a:t>
            </a:r>
            <a:r>
              <a:rPr lang="en-US" b="1" dirty="0" smtClean="0"/>
              <a:t>atest </a:t>
            </a:r>
            <a:r>
              <a:rPr lang="en-US" b="1" dirty="0" err="1"/>
              <a:t>Quadro</a:t>
            </a:r>
            <a:r>
              <a:rPr lang="en-US" b="1" dirty="0"/>
              <a:t> GP100 </a:t>
            </a:r>
            <a:r>
              <a:rPr lang="en-US" b="1" dirty="0" smtClean="0"/>
              <a:t>GPUs benefit from </a:t>
            </a:r>
            <a:r>
              <a:rPr lang="en-US" b="1" dirty="0" err="1" smtClean="0"/>
              <a:t>OptiX</a:t>
            </a:r>
            <a:r>
              <a:rPr lang="en-US" b="1" dirty="0" smtClean="0"/>
              <a:t> 4.1 support for </a:t>
            </a:r>
            <a:r>
              <a:rPr lang="en-US" b="1" dirty="0" err="1" smtClean="0"/>
              <a:t>NVLink</a:t>
            </a:r>
            <a:r>
              <a:rPr lang="en-US" b="1" dirty="0" smtClean="0"/>
              <a:t> and distribution of scene data across multiple GPUs</a:t>
            </a:r>
            <a:endParaRPr lang="en-US"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dirty="0" smtClean="0"/>
              <a:t>Earnest, et al. J</a:t>
            </a:r>
            <a:r>
              <a:rPr lang="en-US" sz="1400" dirty="0"/>
              <a:t>. Physical Chemistry B, 121(15): 3871-3881, 2017</a:t>
            </a:r>
            <a:r>
              <a:rPr lang="en-US" sz="1400" dirty="0" smtClean="0"/>
              <a:t>.</a:t>
            </a:r>
            <a:endParaRPr lang="en-US" dirty="0"/>
          </a:p>
        </p:txBody>
      </p:sp>
    </p:spTree>
    <p:extLst>
      <p:ext uri="{BB962C8B-B14F-4D97-AF65-F5344CB8AC3E}">
        <p14:creationId xmlns:p14="http://schemas.microsoft.com/office/powerpoint/2010/main" val="899670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931412" cy="857250"/>
          </a:xfrm>
        </p:spPr>
        <p:txBody>
          <a:bodyPr>
            <a:noAutofit/>
          </a:bodyPr>
          <a:lstStyle/>
          <a:p>
            <a:r>
              <a:rPr lang="en-US" sz="3200" dirty="0" smtClean="0"/>
              <a:t>VMD Molecule Instancing: In-Progress Development</a:t>
            </a:r>
            <a:endParaRPr lang="en-US"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88612" y="153323"/>
            <a:ext cx="3755388" cy="4990177"/>
          </a:xfrm>
        </p:spPr>
      </p:pic>
      <p:sp>
        <p:nvSpPr>
          <p:cNvPr id="4" name="Content Placeholder 3"/>
          <p:cNvSpPr>
            <a:spLocks noGrp="1"/>
          </p:cNvSpPr>
          <p:nvPr>
            <p:ph sz="half" idx="2"/>
          </p:nvPr>
        </p:nvSpPr>
        <p:spPr>
          <a:xfrm>
            <a:off x="457200" y="1200151"/>
            <a:ext cx="4931412" cy="3394472"/>
          </a:xfrm>
        </p:spPr>
        <p:txBody>
          <a:bodyPr>
            <a:normAutofit fontScale="85000" lnSpcReduction="20000"/>
          </a:bodyPr>
          <a:lstStyle/>
          <a:p>
            <a:r>
              <a:rPr lang="en-US" dirty="0" smtClean="0"/>
              <a:t>VMD 1.9.4 supports instancing of graphical representations associated with molecules</a:t>
            </a:r>
          </a:p>
          <a:p>
            <a:r>
              <a:rPr lang="en-US" dirty="0" smtClean="0"/>
              <a:t>Will exploit VBO caching in OpenGL to eliminate host-GPU geometry transfers</a:t>
            </a:r>
          </a:p>
          <a:p>
            <a:r>
              <a:rPr lang="en-US" dirty="0" err="1" smtClean="0"/>
              <a:t>OptiX</a:t>
            </a:r>
            <a:r>
              <a:rPr lang="en-US" dirty="0" smtClean="0"/>
              <a:t> instancing of geometry buffers</a:t>
            </a:r>
            <a:r>
              <a:rPr lang="en-US" dirty="0"/>
              <a:t> </a:t>
            </a:r>
            <a:r>
              <a:rPr lang="en-US" dirty="0" smtClean="0"/>
              <a:t>to eliminate GPU memory consumption for instances</a:t>
            </a:r>
            <a:endParaRPr lang="en-US" dirty="0"/>
          </a:p>
        </p:txBody>
      </p:sp>
    </p:spTree>
    <p:extLst>
      <p:ext uri="{BB962C8B-B14F-4D97-AF65-F5344CB8AC3E}">
        <p14:creationId xmlns:p14="http://schemas.microsoft.com/office/powerpoint/2010/main" val="1393567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sp>
        <p:nvSpPr>
          <p:cNvPr id="83971" name="Title 3"/>
          <p:cNvSpPr>
            <a:spLocks noGrp="1"/>
          </p:cNvSpPr>
          <p:nvPr>
            <p:ph type="title"/>
          </p:nvPr>
        </p:nvSpPr>
        <p:spPr>
          <a:xfrm>
            <a:off x="152400" y="57150"/>
            <a:ext cx="8839200" cy="666750"/>
          </a:xfrm>
        </p:spPr>
        <p:txBody>
          <a:bodyPr/>
          <a:lstStyle/>
          <a:p>
            <a:r>
              <a:rPr lang="en-US" altLang="en-US" sz="3200" smtClean="0">
                <a:latin typeface="Arial" charset="0"/>
                <a:cs typeface="Arial" charset="0"/>
              </a:rPr>
              <a:t>Stereoscopic Panorama Ray Tracing w/ OptiX</a:t>
            </a:r>
          </a:p>
        </p:txBody>
      </p:sp>
      <p:sp>
        <p:nvSpPr>
          <p:cNvPr id="83972" name="Text Placeholder 4"/>
          <p:cNvSpPr>
            <a:spLocks noGrp="1"/>
          </p:cNvSpPr>
          <p:nvPr>
            <p:ph type="body" sz="half" idx="1"/>
          </p:nvPr>
        </p:nvSpPr>
        <p:spPr>
          <a:xfrm>
            <a:off x="0" y="1503363"/>
            <a:ext cx="5740400" cy="3506787"/>
          </a:xfrm>
        </p:spPr>
        <p:txBody>
          <a:bodyPr/>
          <a:lstStyle/>
          <a:p>
            <a:r>
              <a:rPr lang="en-US" altLang="en-US" sz="2000" b="1" smtClean="0">
                <a:latin typeface="Arial" charset="0"/>
                <a:cs typeface="Arial" charset="0"/>
              </a:rPr>
              <a:t>Render 360° images and movies</a:t>
            </a:r>
            <a:r>
              <a:rPr lang="en-US" altLang="en-US" sz="2000" smtClean="0">
                <a:latin typeface="Arial" charset="0"/>
                <a:cs typeface="Arial" charset="0"/>
              </a:rPr>
              <a:t> </a:t>
            </a:r>
            <a:r>
              <a:rPr lang="en-US" altLang="en-US" sz="2000" b="1" smtClean="0">
                <a:latin typeface="Arial" charset="0"/>
                <a:cs typeface="Arial" charset="0"/>
              </a:rPr>
              <a:t>for VR headsets such as Oculus Rift, Google Cardboard</a:t>
            </a:r>
          </a:p>
          <a:p>
            <a:r>
              <a:rPr lang="en-US" altLang="en-US" sz="2000" smtClean="0">
                <a:latin typeface="Arial" charset="0"/>
                <a:cs typeface="Arial" charset="0"/>
              </a:rPr>
              <a:t>Ray trace panoramic stereo spheremaps or cubemaps for very high-frame-rate display via OpenGL texturing onto simple geometry</a:t>
            </a:r>
          </a:p>
          <a:p>
            <a:r>
              <a:rPr lang="en-US" altLang="en-US" sz="2000" smtClean="0">
                <a:latin typeface="Arial" charset="0"/>
                <a:cs typeface="Arial" charset="0"/>
              </a:rPr>
              <a:t>Stereo requires spherical camera projections </a:t>
            </a:r>
            <a:r>
              <a:rPr lang="en-US" altLang="en-US" sz="2000" b="1" smtClean="0">
                <a:latin typeface="Arial" charset="0"/>
                <a:cs typeface="Arial" charset="0"/>
              </a:rPr>
              <a:t>poorly suited to rasterization</a:t>
            </a:r>
          </a:p>
          <a:p>
            <a:r>
              <a:rPr lang="en-US" altLang="en-US" sz="2000" smtClean="0">
                <a:latin typeface="Arial" charset="0"/>
                <a:cs typeface="Arial" charset="0"/>
              </a:rPr>
              <a:t>Benefits from OptiX multi-GPU rendering and load balancing, </a:t>
            </a:r>
            <a:r>
              <a:rPr lang="en-US" altLang="en-US" sz="2000" b="1" smtClean="0">
                <a:latin typeface="Arial" charset="0"/>
                <a:cs typeface="Arial" charset="0"/>
              </a:rPr>
              <a:t>VCA remote rendering</a:t>
            </a:r>
          </a:p>
          <a:p>
            <a:endParaRPr lang="en-US" altLang="en-US" sz="2400" smtClean="0">
              <a:latin typeface="Arial" charset="0"/>
              <a:cs typeface="Arial" charset="0"/>
            </a:endParaRPr>
          </a:p>
        </p:txBody>
      </p:sp>
      <p:pic>
        <p:nvPicPr>
          <p:cNvPr id="839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81150"/>
            <a:ext cx="3403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67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423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849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239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itle 3"/>
          <p:cNvSpPr>
            <a:spLocks noGrp="1"/>
          </p:cNvSpPr>
          <p:nvPr>
            <p:ph type="title"/>
          </p:nvPr>
        </p:nvSpPr>
        <p:spPr>
          <a:xfrm>
            <a:off x="152400" y="57150"/>
            <a:ext cx="8839200" cy="666750"/>
          </a:xfrm>
        </p:spPr>
        <p:txBody>
          <a:bodyPr/>
          <a:lstStyle/>
          <a:p>
            <a:r>
              <a:rPr lang="en-US" altLang="en-US" sz="3200" smtClean="0">
                <a:latin typeface="Arial" charset="0"/>
                <a:cs typeface="Arial" charset="0"/>
              </a:rPr>
              <a:t>VMD Planetarium Dome Master Camera</a:t>
            </a:r>
          </a:p>
        </p:txBody>
      </p:sp>
      <p:sp>
        <p:nvSpPr>
          <p:cNvPr id="84997" name="Text Placeholder 4"/>
          <p:cNvSpPr>
            <a:spLocks noGrp="1"/>
          </p:cNvSpPr>
          <p:nvPr>
            <p:ph type="body" sz="half" idx="1"/>
          </p:nvPr>
        </p:nvSpPr>
        <p:spPr>
          <a:xfrm>
            <a:off x="152400" y="723900"/>
            <a:ext cx="4572000" cy="4286250"/>
          </a:xfrm>
        </p:spPr>
        <p:txBody>
          <a:bodyPr/>
          <a:lstStyle/>
          <a:p>
            <a:r>
              <a:rPr lang="en-US" altLang="en-US" sz="2400" smtClean="0">
                <a:latin typeface="Arial" charset="0"/>
                <a:cs typeface="Arial" charset="0"/>
              </a:rPr>
              <a:t>Trivial to implement in OptiX</a:t>
            </a:r>
          </a:p>
          <a:p>
            <a:r>
              <a:rPr lang="en-US" altLang="en-US" sz="2400" smtClean="0">
                <a:latin typeface="Arial" charset="0"/>
                <a:cs typeface="Arial" charset="0"/>
              </a:rPr>
              <a:t>40 lines of CUDA code including antialiasing and handling corner cases for transcendental fctns</a:t>
            </a:r>
          </a:p>
          <a:p>
            <a:r>
              <a:rPr lang="en-US" altLang="en-US" sz="2400" smtClean="0">
                <a:latin typeface="Arial" charset="0"/>
                <a:cs typeface="Arial" charset="0"/>
              </a:rPr>
              <a:t>Try implementing this in OpenGL . . . (yuck)</a:t>
            </a:r>
          </a:p>
          <a:p>
            <a:r>
              <a:rPr lang="en-US" altLang="en-US" sz="2400" smtClean="0">
                <a:latin typeface="Arial" charset="0"/>
                <a:cs typeface="Arial" charset="0"/>
              </a:rPr>
              <a:t>Stereoscopic cameras and other special purpose projections are similarly easy </a:t>
            </a:r>
          </a:p>
          <a:p>
            <a:endParaRPr lang="en-US" altLang="en-US" sz="2400" smtClean="0">
              <a:latin typeface="Arial" charset="0"/>
              <a:cs typeface="Arial" charset="0"/>
            </a:endParaRPr>
          </a:p>
        </p:txBody>
      </p:sp>
    </p:spTree>
    <p:extLst>
      <p:ext uri="{BB962C8B-B14F-4D97-AF65-F5344CB8AC3E}">
        <p14:creationId xmlns:p14="http://schemas.microsoft.com/office/powerpoint/2010/main" val="3702958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693738" y="209550"/>
            <a:ext cx="7770812" cy="855663"/>
          </a:xfrm>
        </p:spPr>
        <p:txBody>
          <a:bodyPr>
            <a:normAutofit fontScale="90000"/>
          </a:bodyPr>
          <a:lstStyle/>
          <a:p>
            <a:r>
              <a:rPr lang="en-US" altLang="en-US" sz="2800" smtClean="0">
                <a:latin typeface="Arial" charset="0"/>
                <a:cs typeface="Arial" charset="0"/>
              </a:rPr>
              <a:t>CADENS “Birth of Planet Earth”       Planetarium Dome Master Test Frames</a:t>
            </a:r>
          </a:p>
        </p:txBody>
      </p:sp>
      <p:pic>
        <p:nvPicPr>
          <p:cNvPr id="860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69988"/>
            <a:ext cx="228123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7113" y="1169988"/>
            <a:ext cx="22812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1169988"/>
            <a:ext cx="22812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1650" y="1169988"/>
            <a:ext cx="228123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5625" y="348615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1863" y="348615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29213" y="3494088"/>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317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4"/>
            <a:ext cx="1276350" cy="3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662224" y="4377957"/>
            <a:ext cx="6060559" cy="738664"/>
          </a:xfrm>
          <a:prstGeom prst="rect">
            <a:avLst/>
          </a:prstGeom>
          <a:noFill/>
        </p:spPr>
        <p:txBody>
          <a:bodyPr wrap="square" rtlCol="0">
            <a:spAutoFit/>
          </a:bodyPr>
          <a:lstStyle/>
          <a:p>
            <a:r>
              <a:rPr lang="en-US" sz="1400" b="1" dirty="0"/>
              <a:t>Molecular dynamics-based </a:t>
            </a:r>
            <a:r>
              <a:rPr lang="en-US" sz="1400" b="1" dirty="0" smtClean="0"/>
              <a:t>refinement </a:t>
            </a:r>
            <a:r>
              <a:rPr lang="en-US" sz="1400" b="1" dirty="0"/>
              <a:t>and validation for sub-5Å </a:t>
            </a:r>
            <a:r>
              <a:rPr lang="en-US" sz="1400" b="1" dirty="0" err="1"/>
              <a:t>cryo</a:t>
            </a:r>
            <a:r>
              <a:rPr lang="en-US" sz="1400" b="1" dirty="0"/>
              <a:t>-electron microscopy </a:t>
            </a:r>
            <a:r>
              <a:rPr lang="en-US" sz="1400" b="1" dirty="0" smtClean="0"/>
              <a:t>maps</a:t>
            </a:r>
            <a:r>
              <a:rPr lang="en-US" sz="1400" i="1" dirty="0" smtClean="0"/>
              <a:t>.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R. </a:t>
            </a:r>
            <a:r>
              <a:rPr lang="en-US" sz="1400" dirty="0"/>
              <a:t>McGreevy, </a:t>
            </a:r>
            <a:r>
              <a:rPr lang="en-US" sz="1400" dirty="0" smtClean="0"/>
              <a:t>J. </a:t>
            </a:r>
            <a:r>
              <a:rPr lang="en-US" sz="1400" dirty="0"/>
              <a:t>E. Stone, </a:t>
            </a:r>
            <a:r>
              <a:rPr lang="en-US" sz="1400" dirty="0" smtClean="0"/>
              <a:t>J. </a:t>
            </a:r>
            <a:r>
              <a:rPr lang="en-US" sz="1400" dirty="0"/>
              <a:t>Zhao, and </a:t>
            </a:r>
            <a:r>
              <a:rPr lang="en-US" sz="1400" dirty="0" smtClean="0"/>
              <a:t>K. </a:t>
            </a:r>
            <a:r>
              <a:rPr lang="en-US" sz="1400" dirty="0" err="1" smtClean="0"/>
              <a:t>Schulten</a:t>
            </a:r>
            <a:r>
              <a:rPr lang="en-US" sz="1400" dirty="0" smtClean="0"/>
              <a:t>.  </a:t>
            </a:r>
            <a:r>
              <a:rPr lang="en-US" sz="1400" dirty="0" err="1" smtClean="0"/>
              <a:t>eLife</a:t>
            </a:r>
            <a:r>
              <a:rPr lang="en-US" sz="1400" dirty="0" smtClean="0"/>
              <a:t> </a:t>
            </a:r>
            <a:r>
              <a:rPr lang="en-US" sz="1400" dirty="0"/>
              <a:t>2016;10.7554/eLife.16105</a:t>
            </a:r>
          </a:p>
        </p:txBody>
      </p:sp>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22044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4657726"/>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defRPr/>
            </a:pPr>
            <a:endParaRPr lang="en-US"/>
          </a:p>
        </p:txBody>
      </p:sp>
      <p:sp>
        <p:nvSpPr>
          <p:cNvPr id="11268" name="Rectangle 2"/>
          <p:cNvSpPr>
            <a:spLocks/>
          </p:cNvSpPr>
          <p:nvPr/>
        </p:nvSpPr>
        <p:spPr bwMode="auto">
          <a:xfrm>
            <a:off x="9525" y="52388"/>
            <a:ext cx="91201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3000" dirty="0">
                <a:solidFill>
                  <a:schemeClr val="tx1"/>
                </a:solidFill>
                <a:latin typeface="Helvetica" pitchFamily="34" charset="0"/>
                <a:cs typeface="Helvetica" pitchFamily="34" charset="0"/>
              </a:rPr>
              <a:t>Structural Route to the </a:t>
            </a:r>
            <a:r>
              <a:rPr lang="en-US" altLang="en-US" sz="3000" dirty="0" smtClean="0">
                <a:solidFill>
                  <a:schemeClr val="tx1"/>
                </a:solidFill>
                <a:latin typeface="Helvetica" pitchFamily="34" charset="0"/>
                <a:cs typeface="Helvetica" pitchFamily="34" charset="0"/>
              </a:rPr>
              <a:t>all-atom HIV-1 </a:t>
            </a:r>
            <a:r>
              <a:rPr lang="en-US" altLang="en-US" sz="3000" dirty="0">
                <a:solidFill>
                  <a:schemeClr val="tx1"/>
                </a:solidFill>
                <a:latin typeface="Helvetica" pitchFamily="34" charset="0"/>
                <a:cs typeface="Helvetica" pitchFamily="34" charset="0"/>
              </a:rPr>
              <a:t>Capsid</a:t>
            </a:r>
          </a:p>
        </p:txBody>
      </p:sp>
      <p:pic>
        <p:nvPicPr>
          <p:cNvPr id="11269" name="Picture 3"/>
          <p:cNvPicPr>
            <a:picLocks noChangeArrowheads="1"/>
          </p:cNvPicPr>
          <p:nvPr/>
        </p:nvPicPr>
        <p:blipFill>
          <a:blip r:embed="rId2" cstate="print">
            <a:lum contrast="-26000"/>
            <a:extLst>
              <a:ext uri="{28A0092B-C50C-407E-A947-70E740481C1C}">
                <a14:useLocalDpi xmlns:a14="http://schemas.microsoft.com/office/drawing/2010/main" val="0"/>
              </a:ext>
            </a:extLst>
          </a:blip>
          <a:srcRect l="25797" t="7663" r="26166" b="2234"/>
          <a:stretch>
            <a:fillRect/>
          </a:stretch>
        </p:blipFill>
        <p:spPr bwMode="auto">
          <a:xfrm>
            <a:off x="4991955" y="3416830"/>
            <a:ext cx="7445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11270" name="Group 9"/>
          <p:cNvGrpSpPr>
            <a:grpSpLocks/>
          </p:cNvGrpSpPr>
          <p:nvPr/>
        </p:nvGrpSpPr>
        <p:grpSpPr bwMode="auto">
          <a:xfrm>
            <a:off x="6058568" y="3400295"/>
            <a:ext cx="1057275" cy="1293812"/>
            <a:chOff x="0" y="0"/>
            <a:chExt cx="1776" cy="2175"/>
          </a:xfrm>
        </p:grpSpPr>
        <p:pic>
          <p:nvPicPr>
            <p:cNvPr id="113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AutoShape 5"/>
            <p:cNvSpPr>
              <a:spLocks/>
            </p:cNvSpPr>
            <p:nvPr/>
          </p:nvSpPr>
          <p:spPr bwMode="auto">
            <a:xfrm>
              <a:off x="1272" y="432"/>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3" name="AutoShape 6"/>
            <p:cNvSpPr>
              <a:spLocks/>
            </p:cNvSpPr>
            <p:nvPr/>
          </p:nvSpPr>
          <p:spPr bwMode="auto">
            <a:xfrm>
              <a:off x="720" y="53"/>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4" name="AutoShape 7"/>
            <p:cNvSpPr>
              <a:spLocks/>
            </p:cNvSpPr>
            <p:nvPr/>
          </p:nvSpPr>
          <p:spPr bwMode="auto">
            <a:xfrm>
              <a:off x="272" y="339"/>
              <a:ext cx="139" cy="155"/>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5" name="AutoShape 8"/>
            <p:cNvSpPr>
              <a:spLocks/>
            </p:cNvSpPr>
            <p:nvPr/>
          </p:nvSpPr>
          <p:spPr bwMode="auto">
            <a:xfrm>
              <a:off x="832" y="1807"/>
              <a:ext cx="141" cy="160"/>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grpSp>
      <p:sp>
        <p:nvSpPr>
          <p:cNvPr id="11271" name="Rectangle 10"/>
          <p:cNvSpPr>
            <a:spLocks/>
          </p:cNvSpPr>
          <p:nvPr/>
        </p:nvSpPr>
        <p:spPr bwMode="auto">
          <a:xfrm>
            <a:off x="4657726" y="4750928"/>
            <a:ext cx="4437696" cy="27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b="1" dirty="0">
                <a:solidFill>
                  <a:schemeClr val="tx1"/>
                </a:solidFill>
                <a:latin typeface="Arial" pitchFamily="34" charset="0"/>
                <a:cs typeface="Arial" pitchFamily="34" charset="0"/>
              </a:rPr>
              <a:t>Zhao et al. , </a:t>
            </a:r>
            <a:r>
              <a:rPr lang="en-US" altLang="en-US" sz="1800" b="1" i="1" dirty="0">
                <a:solidFill>
                  <a:schemeClr val="tx1"/>
                </a:solidFill>
                <a:latin typeface="Arial" pitchFamily="34" charset="0"/>
                <a:cs typeface="Arial" pitchFamily="34" charset="0"/>
              </a:rPr>
              <a:t>Nature</a:t>
            </a:r>
            <a:r>
              <a:rPr lang="en-US" altLang="en-US" sz="1800" b="1" dirty="0">
                <a:solidFill>
                  <a:schemeClr val="tx1"/>
                </a:solidFill>
                <a:latin typeface="Arial" pitchFamily="34" charset="0"/>
                <a:cs typeface="Arial" pitchFamily="34" charset="0"/>
              </a:rPr>
              <a:t> 497: 643-646 (2013</a:t>
            </a:r>
            <a:r>
              <a:rPr lang="en-US" altLang="en-US" sz="1600" b="1" dirty="0">
                <a:solidFill>
                  <a:schemeClr val="tx1"/>
                </a:solidFill>
                <a:latin typeface="Arial" pitchFamily="34" charset="0"/>
                <a:cs typeface="Arial" pitchFamily="34" charset="0"/>
              </a:rPr>
              <a:t>)</a:t>
            </a:r>
          </a:p>
        </p:txBody>
      </p:sp>
      <p:pic>
        <p:nvPicPr>
          <p:cNvPr id="112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575" y="3332032"/>
            <a:ext cx="1511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73" name="Rectangle 12"/>
          <p:cNvSpPr>
            <a:spLocks/>
          </p:cNvSpPr>
          <p:nvPr/>
        </p:nvSpPr>
        <p:spPr bwMode="auto">
          <a:xfrm>
            <a:off x="4332727" y="2699533"/>
            <a:ext cx="47626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solidFill>
                  <a:schemeClr val="tx1"/>
                </a:solidFill>
                <a:latin typeface="Arial" pitchFamily="34" charset="0"/>
                <a:cs typeface="Arial" pitchFamily="34" charset="0"/>
              </a:rPr>
              <a:t>High res. EM of </a:t>
            </a: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 tomography of capsid, </a:t>
            </a:r>
            <a:r>
              <a:rPr lang="en-US" altLang="en-US" sz="1400" b="1" dirty="0">
                <a:solidFill>
                  <a:schemeClr val="tx1"/>
                </a:solidFill>
                <a:latin typeface="Arial" pitchFamily="34" charset="0"/>
                <a:cs typeface="Arial" pitchFamily="34" charset="0"/>
              </a:rPr>
              <a:t>all-atom model of capsid by MDFF w/ NAMD &amp; VMD, NSF/NCSA Blue Waters computer at Illinois</a:t>
            </a:r>
          </a:p>
        </p:txBody>
      </p:sp>
      <p:grpSp>
        <p:nvGrpSpPr>
          <p:cNvPr id="11274" name="Group 15"/>
          <p:cNvGrpSpPr>
            <a:grpSpLocks/>
          </p:cNvGrpSpPr>
          <p:nvPr/>
        </p:nvGrpSpPr>
        <p:grpSpPr bwMode="auto">
          <a:xfrm>
            <a:off x="6209693" y="889331"/>
            <a:ext cx="1531023" cy="1657098"/>
            <a:chOff x="0" y="0"/>
            <a:chExt cx="2462" cy="2481"/>
          </a:xfrm>
        </p:grpSpPr>
        <p:pic>
          <p:nvPicPr>
            <p:cNvPr id="113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0000">
              <a:off x="316" y="429"/>
              <a:ext cx="1822"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301" name="AutoShape 14"/>
            <p:cNvSpPr>
              <a:spLocks/>
            </p:cNvSpPr>
            <p:nvPr/>
          </p:nvSpPr>
          <p:spPr bwMode="auto">
            <a:xfrm rot="-2160000">
              <a:off x="345" y="353"/>
              <a:ext cx="1771" cy="1750"/>
            </a:xfrm>
            <a:custGeom>
              <a:avLst/>
              <a:gdLst>
                <a:gd name="T0" fmla="*/ 0 w 22712"/>
                <a:gd name="T1" fmla="*/ 0 h 23880"/>
                <a:gd name="T2" fmla="*/ 0 w 22712"/>
                <a:gd name="T3" fmla="*/ 0 h 23880"/>
                <a:gd name="T4" fmla="*/ 0 w 22712"/>
                <a:gd name="T5" fmla="*/ 0 h 23880"/>
                <a:gd name="T6" fmla="*/ 0 w 22712"/>
                <a:gd name="T7" fmla="*/ 0 h 23880"/>
                <a:gd name="T8" fmla="*/ 0 w 22712"/>
                <a:gd name="T9" fmla="*/ 0 h 23880"/>
                <a:gd name="T10" fmla="*/ 0 w 22712"/>
                <a:gd name="T11" fmla="*/ 0 h 23880"/>
                <a:gd name="T12" fmla="*/ 0 w 22712"/>
                <a:gd name="T13" fmla="*/ 0 h 238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12" h="23880">
                  <a:moveTo>
                    <a:pt x="11356" y="0"/>
                  </a:moveTo>
                  <a:lnTo>
                    <a:pt x="22156" y="8250"/>
                  </a:lnTo>
                  <a:lnTo>
                    <a:pt x="18031" y="21600"/>
                  </a:lnTo>
                  <a:lnTo>
                    <a:pt x="4681" y="21600"/>
                  </a:lnTo>
                  <a:lnTo>
                    <a:pt x="556" y="8250"/>
                  </a:lnTo>
                  <a:lnTo>
                    <a:pt x="11356" y="0"/>
                  </a:lnTo>
                  <a:close/>
                  <a:moveTo>
                    <a:pt x="11356" y="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1275" name="Group 18"/>
          <p:cNvGrpSpPr>
            <a:grpSpLocks/>
          </p:cNvGrpSpPr>
          <p:nvPr/>
        </p:nvGrpSpPr>
        <p:grpSpPr bwMode="auto">
          <a:xfrm rot="180000">
            <a:off x="5095153" y="1034961"/>
            <a:ext cx="1293599" cy="1414965"/>
            <a:chOff x="0" y="0"/>
            <a:chExt cx="1951" cy="2004"/>
          </a:xfrm>
        </p:grpSpPr>
        <p:pic>
          <p:nvPicPr>
            <p:cNvPr id="1129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
              <a:off x="90" y="87"/>
              <a:ext cx="1771"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99" name="AutoShape 17"/>
            <p:cNvSpPr>
              <a:spLocks/>
            </p:cNvSpPr>
            <p:nvPr/>
          </p:nvSpPr>
          <p:spPr bwMode="auto">
            <a:xfrm rot="-180000">
              <a:off x="91" y="248"/>
              <a:ext cx="1739" cy="15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0800"/>
                  </a:moveTo>
                  <a:lnTo>
                    <a:pt x="6019" y="0"/>
                  </a:lnTo>
                  <a:lnTo>
                    <a:pt x="15581" y="0"/>
                  </a:lnTo>
                  <a:lnTo>
                    <a:pt x="21600" y="10800"/>
                  </a:lnTo>
                  <a:lnTo>
                    <a:pt x="15581" y="21600"/>
                  </a:lnTo>
                  <a:lnTo>
                    <a:pt x="6019" y="21600"/>
                  </a:lnTo>
                  <a:lnTo>
                    <a:pt x="0" y="10800"/>
                  </a:lnTo>
                  <a:close/>
                  <a:moveTo>
                    <a:pt x="0" y="1080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276" name="Rectangle 19"/>
          <p:cNvSpPr>
            <a:spLocks/>
          </p:cNvSpPr>
          <p:nvPr/>
        </p:nvSpPr>
        <p:spPr bwMode="auto">
          <a:xfrm>
            <a:off x="5226049" y="2446668"/>
            <a:ext cx="258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Pornillos et al. </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Cell</a:t>
            </a:r>
            <a:r>
              <a:rPr lang="en-US" altLang="en-US" sz="900" b="1">
                <a:solidFill>
                  <a:schemeClr val="tx1"/>
                </a:solidFill>
                <a:latin typeface="Arial" pitchFamily="34" charset="0"/>
                <a:cs typeface="Arial" pitchFamily="34" charset="0"/>
              </a:rPr>
              <a:t> 2009</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Nature</a:t>
            </a:r>
            <a:r>
              <a:rPr lang="en-US" altLang="en-US" sz="900" b="1">
                <a:solidFill>
                  <a:schemeClr val="tx1"/>
                </a:solidFill>
                <a:latin typeface="Arial" pitchFamily="34" charset="0"/>
                <a:cs typeface="Arial" pitchFamily="34" charset="0"/>
              </a:rPr>
              <a:t> 2011</a:t>
            </a:r>
          </a:p>
        </p:txBody>
      </p:sp>
      <p:sp>
        <p:nvSpPr>
          <p:cNvPr id="11277" name="Rectangle 20"/>
          <p:cNvSpPr>
            <a:spLocks/>
          </p:cNvSpPr>
          <p:nvPr/>
        </p:nvSpPr>
        <p:spPr bwMode="auto">
          <a:xfrm>
            <a:off x="4657725" y="648031"/>
            <a:ext cx="4486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solidFill>
                  <a:schemeClr val="tx1"/>
                </a:solidFill>
                <a:latin typeface="Arial" pitchFamily="34" charset="0"/>
                <a:cs typeface="Arial" pitchFamily="34" charset="0"/>
              </a:rPr>
              <a:t>Crystal structures of separated hexamer and pentamer</a:t>
            </a:r>
          </a:p>
        </p:txBody>
      </p:sp>
      <p:pic>
        <p:nvPicPr>
          <p:cNvPr id="11278"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6579" y="952830"/>
            <a:ext cx="975803" cy="17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11279" name="Group 24"/>
          <p:cNvGrpSpPr>
            <a:grpSpLocks/>
          </p:cNvGrpSpPr>
          <p:nvPr/>
        </p:nvGrpSpPr>
        <p:grpSpPr bwMode="auto">
          <a:xfrm>
            <a:off x="1071911" y="906400"/>
            <a:ext cx="1611313" cy="1519237"/>
            <a:chOff x="0" y="0"/>
            <a:chExt cx="2706" cy="2551"/>
          </a:xfrm>
        </p:grpSpPr>
        <p:pic>
          <p:nvPicPr>
            <p:cNvPr id="11296" name="Picture 22"/>
            <p:cNvPicPr>
              <a:picLocks noChangeArrowheads="1"/>
            </p:cNvPicPr>
            <p:nvPr/>
          </p:nvPicPr>
          <p:blipFill>
            <a:blip r:embed="rId8">
              <a:extLst>
                <a:ext uri="{28A0092B-C50C-407E-A947-70E740481C1C}">
                  <a14:useLocalDpi xmlns:a14="http://schemas.microsoft.com/office/drawing/2010/main" val="0"/>
                </a:ext>
              </a:extLst>
            </a:blip>
            <a:srcRect t="7726" r="122" b="2272"/>
            <a:stretch>
              <a:fillRect/>
            </a:stretch>
          </p:blipFill>
          <p:spPr bwMode="auto">
            <a:xfrm>
              <a:off x="0" y="0"/>
              <a:ext cx="1229"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1297" name="Picture 23"/>
            <p:cNvPicPr>
              <a:picLocks noChangeArrowheads="1"/>
            </p:cNvPicPr>
            <p:nvPr/>
          </p:nvPicPr>
          <p:blipFill>
            <a:blip r:embed="rId9">
              <a:extLst>
                <a:ext uri="{28A0092B-C50C-407E-A947-70E740481C1C}">
                  <a14:useLocalDpi xmlns:a14="http://schemas.microsoft.com/office/drawing/2010/main" val="0"/>
                </a:ext>
              </a:extLst>
            </a:blip>
            <a:srcRect l="54079"/>
            <a:stretch>
              <a:fillRect/>
            </a:stretch>
          </p:blipFill>
          <p:spPr bwMode="auto">
            <a:xfrm>
              <a:off x="1229" y="0"/>
              <a:ext cx="1333"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sp>
        <p:nvSpPr>
          <p:cNvPr id="11280" name="Rectangle 25"/>
          <p:cNvSpPr>
            <a:spLocks/>
          </p:cNvSpPr>
          <p:nvPr/>
        </p:nvSpPr>
        <p:spPr bwMode="auto">
          <a:xfrm>
            <a:off x="1048099" y="2490725"/>
            <a:ext cx="1581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Ganser et al. </a:t>
            </a:r>
            <a:r>
              <a:rPr lang="en-US" altLang="en-US" sz="900" b="1" i="1">
                <a:solidFill>
                  <a:schemeClr val="tx1"/>
                </a:solidFill>
                <a:latin typeface="Arial" pitchFamily="34" charset="0"/>
                <a:cs typeface="Arial" pitchFamily="34" charset="0"/>
              </a:rPr>
              <a:t>Science</a:t>
            </a:r>
            <a:r>
              <a:rPr lang="en-US" altLang="en-US" sz="900" b="1">
                <a:solidFill>
                  <a:schemeClr val="tx1"/>
                </a:solidFill>
                <a:latin typeface="Arial" pitchFamily="34" charset="0"/>
                <a:cs typeface="Arial" pitchFamily="34" charset="0"/>
              </a:rPr>
              <a:t>, 1999</a:t>
            </a:r>
          </a:p>
        </p:txBody>
      </p:sp>
      <p:pic>
        <p:nvPicPr>
          <p:cNvPr id="11281"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3224" y="873062"/>
            <a:ext cx="14843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82" name="Rectangle 27"/>
          <p:cNvSpPr>
            <a:spLocks/>
          </p:cNvSpPr>
          <p:nvPr/>
        </p:nvSpPr>
        <p:spPr bwMode="auto">
          <a:xfrm>
            <a:off x="1052533" y="592075"/>
            <a:ext cx="1514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TEM (1999)</a:t>
            </a:r>
          </a:p>
        </p:txBody>
      </p:sp>
      <p:sp>
        <p:nvSpPr>
          <p:cNvPr id="11283" name="Rectangle 28"/>
          <p:cNvSpPr>
            <a:spLocks/>
          </p:cNvSpPr>
          <p:nvPr/>
        </p:nvSpPr>
        <p:spPr bwMode="auto">
          <a:xfrm>
            <a:off x="2482735" y="592075"/>
            <a:ext cx="2098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tomography (2003)</a:t>
            </a:r>
          </a:p>
        </p:txBody>
      </p:sp>
      <p:sp>
        <p:nvSpPr>
          <p:cNvPr id="11284" name="Rectangle 29"/>
          <p:cNvSpPr>
            <a:spLocks/>
          </p:cNvSpPr>
          <p:nvPr/>
        </p:nvSpPr>
        <p:spPr bwMode="auto">
          <a:xfrm>
            <a:off x="971899" y="2690750"/>
            <a:ext cx="15382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EMBO J</a:t>
            </a:r>
            <a:r>
              <a:rPr lang="en-US" altLang="en-US" sz="900" b="1">
                <a:solidFill>
                  <a:schemeClr val="tx1"/>
                </a:solidFill>
                <a:latin typeface="Arial" pitchFamily="34" charset="0"/>
                <a:cs typeface="Arial" pitchFamily="34" charset="0"/>
              </a:rPr>
              <a:t>, 2003</a:t>
            </a:r>
          </a:p>
        </p:txBody>
      </p:sp>
      <p:pic>
        <p:nvPicPr>
          <p:cNvPr id="11294" name="Picture 30"/>
          <p:cNvPicPr>
            <a:picLocks noChangeAspect="1" noChangeArrowheads="1"/>
          </p:cNvPicPr>
          <p:nvPr/>
        </p:nvPicPr>
        <p:blipFill>
          <a:blip r:embed="rId11"/>
          <a:srcRect t="4597" r="351" b="8226"/>
          <a:stretch>
            <a:fillRect/>
          </a:stretch>
        </p:blipFill>
        <p:spPr bwMode="auto">
          <a:xfrm>
            <a:off x="2667349" y="1784287"/>
            <a:ext cx="1506537" cy="1174750"/>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86" name="Rectangle 31"/>
          <p:cNvSpPr>
            <a:spLocks/>
          </p:cNvSpPr>
          <p:nvPr/>
        </p:nvSpPr>
        <p:spPr bwMode="auto">
          <a:xfrm>
            <a:off x="954436" y="2868550"/>
            <a:ext cx="16192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Structure</a:t>
            </a:r>
            <a:r>
              <a:rPr lang="en-US" altLang="en-US" sz="900" b="1">
                <a:solidFill>
                  <a:schemeClr val="tx1"/>
                </a:solidFill>
                <a:latin typeface="Arial" pitchFamily="34" charset="0"/>
                <a:cs typeface="Arial" pitchFamily="34" charset="0"/>
              </a:rPr>
              <a:t>, 2006</a:t>
            </a:r>
          </a:p>
        </p:txBody>
      </p:sp>
      <p:sp>
        <p:nvSpPr>
          <p:cNvPr id="11287" name="Rectangle 32"/>
          <p:cNvSpPr>
            <a:spLocks/>
          </p:cNvSpPr>
          <p:nvPr/>
        </p:nvSpPr>
        <p:spPr bwMode="auto">
          <a:xfrm>
            <a:off x="2726087" y="2987612"/>
            <a:ext cx="1444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err="1">
                <a:solidFill>
                  <a:schemeClr val="tx1"/>
                </a:solidFill>
                <a:latin typeface="Helvetica" pitchFamily="34" charset="0"/>
                <a:cs typeface="Helvetica" pitchFamily="34" charset="0"/>
              </a:rPr>
              <a:t>cryo</a:t>
            </a:r>
            <a:r>
              <a:rPr lang="en-US" altLang="en-US" sz="1500" dirty="0">
                <a:solidFill>
                  <a:schemeClr val="tx1"/>
                </a:solidFill>
                <a:latin typeface="Helvetica" pitchFamily="34" charset="0"/>
                <a:cs typeface="Helvetica" pitchFamily="34" charset="0"/>
              </a:rPr>
              <a:t>-ET (2006)</a:t>
            </a:r>
          </a:p>
        </p:txBody>
      </p:sp>
      <p:grpSp>
        <p:nvGrpSpPr>
          <p:cNvPr id="11288" name="Group 36"/>
          <p:cNvGrpSpPr>
            <a:grpSpLocks/>
          </p:cNvGrpSpPr>
          <p:nvPr/>
        </p:nvGrpSpPr>
        <p:grpSpPr bwMode="auto">
          <a:xfrm>
            <a:off x="2680049" y="3282887"/>
            <a:ext cx="1376362" cy="1519238"/>
            <a:chOff x="0" y="0"/>
            <a:chExt cx="2311" cy="2552"/>
          </a:xfrm>
        </p:grpSpPr>
        <p:pic>
          <p:nvPicPr>
            <p:cNvPr id="11293" name="Picture 33"/>
            <p:cNvPicPr>
              <a:picLocks noChangeAspect="1" noChangeArrowheads="1"/>
            </p:cNvPicPr>
            <p:nvPr/>
          </p:nvPicPr>
          <p:blipFill>
            <a:blip r:embed="rId12">
              <a:lum contrast="4000"/>
              <a:extLst>
                <a:ext uri="{28A0092B-C50C-407E-A947-70E740481C1C}">
                  <a14:useLocalDpi xmlns:a14="http://schemas.microsoft.com/office/drawing/2010/main" val="0"/>
                </a:ext>
              </a:extLst>
            </a:blip>
            <a:srcRect/>
            <a:stretch>
              <a:fillRect/>
            </a:stretch>
          </p:blipFill>
          <p:spPr bwMode="auto">
            <a:xfrm>
              <a:off x="1161" y="21"/>
              <a:ext cx="115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 name="Picture 34"/>
            <p:cNvPicPr>
              <a:picLocks noChangeAspect="1" noChangeArrowheads="1"/>
            </p:cNvPicPr>
            <p:nvPr/>
          </p:nvPicPr>
          <p:blipFill>
            <a:blip r:embed="rId13">
              <a:lum contrast="4000"/>
              <a:extLst>
                <a:ext uri="{28A0092B-C50C-407E-A947-70E740481C1C}">
                  <a14:useLocalDpi xmlns:a14="http://schemas.microsoft.com/office/drawing/2010/main" val="0"/>
                </a:ext>
              </a:extLst>
            </a:blip>
            <a:srcRect/>
            <a:stretch>
              <a:fillRect/>
            </a:stretch>
          </p:blipFill>
          <p:spPr bwMode="auto">
            <a:xfrm>
              <a:off x="0" y="0"/>
              <a:ext cx="1116"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295" name="Picture 35"/>
            <p:cNvPicPr>
              <a:picLocks noChangeAspect="1" noChangeArrowheads="1"/>
            </p:cNvPicPr>
            <p:nvPr/>
          </p:nvPicPr>
          <p:blipFill>
            <a:blip r:embed="rId14">
              <a:lum contrast="4000"/>
              <a:extLst>
                <a:ext uri="{28A0092B-C50C-407E-A947-70E740481C1C}">
                  <a14:useLocalDpi xmlns:a14="http://schemas.microsoft.com/office/drawing/2010/main" val="0"/>
                </a:ext>
              </a:extLst>
            </a:blip>
            <a:srcRect/>
            <a:stretch>
              <a:fillRect/>
            </a:stretch>
          </p:blipFill>
          <p:spPr bwMode="auto">
            <a:xfrm>
              <a:off x="1161" y="1212"/>
              <a:ext cx="115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sp>
        <p:nvSpPr>
          <p:cNvPr id="11289" name="Rectangle 37"/>
          <p:cNvSpPr>
            <a:spLocks/>
          </p:cNvSpPr>
          <p:nvPr/>
        </p:nvSpPr>
        <p:spPr bwMode="auto">
          <a:xfrm>
            <a:off x="2726086" y="4838637"/>
            <a:ext cx="13477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Byeon et al., </a:t>
            </a:r>
            <a:r>
              <a:rPr lang="en-US" altLang="en-US" sz="900" b="1" i="1">
                <a:solidFill>
                  <a:schemeClr val="tx1"/>
                </a:solidFill>
                <a:latin typeface="Helvetica" pitchFamily="34" charset="0"/>
                <a:cs typeface="Helvetica" pitchFamily="34" charset="0"/>
              </a:rPr>
              <a:t>Cell</a:t>
            </a:r>
            <a:r>
              <a:rPr lang="en-US" altLang="en-US" sz="900" b="1">
                <a:solidFill>
                  <a:schemeClr val="tx1"/>
                </a:solidFill>
                <a:latin typeface="Helvetica" pitchFamily="34" charset="0"/>
                <a:cs typeface="Helvetica" pitchFamily="34" charset="0"/>
              </a:rPr>
              <a:t> 2009</a:t>
            </a:r>
          </a:p>
        </p:txBody>
      </p:sp>
      <p:pic>
        <p:nvPicPr>
          <p:cNvPr id="11290"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162" y="3746437"/>
            <a:ext cx="13938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1291" name="Rectangle 39"/>
          <p:cNvSpPr>
            <a:spLocks/>
          </p:cNvSpPr>
          <p:nvPr/>
        </p:nvSpPr>
        <p:spPr bwMode="auto">
          <a:xfrm>
            <a:off x="1062387" y="4814825"/>
            <a:ext cx="133032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21674" bIns="0"/>
          <a:lstStyle>
            <a:lvl1pPr marL="5715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Li et al., </a:t>
            </a:r>
            <a:r>
              <a:rPr lang="en-US" altLang="en-US" sz="900" b="1" i="1">
                <a:solidFill>
                  <a:schemeClr val="tx1"/>
                </a:solidFill>
                <a:latin typeface="Helvetica" pitchFamily="34" charset="0"/>
                <a:cs typeface="Helvetica" pitchFamily="34" charset="0"/>
              </a:rPr>
              <a:t>Nature</a:t>
            </a:r>
            <a:r>
              <a:rPr lang="en-US" altLang="en-US" sz="900" b="1">
                <a:solidFill>
                  <a:schemeClr val="tx1"/>
                </a:solidFill>
                <a:latin typeface="Helvetica" pitchFamily="34" charset="0"/>
                <a:cs typeface="Helvetica" pitchFamily="34" charset="0"/>
              </a:rPr>
              <a:t>, 2000</a:t>
            </a:r>
          </a:p>
        </p:txBody>
      </p:sp>
      <p:sp>
        <p:nvSpPr>
          <p:cNvPr id="11292" name="Rectangle 40"/>
          <p:cNvSpPr>
            <a:spLocks/>
          </p:cNvSpPr>
          <p:nvPr/>
        </p:nvSpPr>
        <p:spPr bwMode="auto">
          <a:xfrm>
            <a:off x="1038309" y="3487675"/>
            <a:ext cx="1504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a:t>
            </a:r>
          </a:p>
        </p:txBody>
      </p:sp>
    </p:spTree>
    <p:extLst>
      <p:ext uri="{BB962C8B-B14F-4D97-AF65-F5344CB8AC3E}">
        <p14:creationId xmlns:p14="http://schemas.microsoft.com/office/powerpoint/2010/main" val="165099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152400" y="1200150"/>
            <a:ext cx="38100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a:latin typeface="Arial" pitchFamily="34" charset="0"/>
                <a:cs typeface="Arial" pitchFamily="34" charset="0"/>
              </a:rPr>
              <a:t>Compute Pearson correlation to evaluate the fit of a reference cryo-EM density map with a </a:t>
            </a:r>
            <a:r>
              <a:rPr lang="en-US" altLang="en-US" sz="2400" b="1">
                <a:latin typeface="Arial" pitchFamily="34" charset="0"/>
                <a:cs typeface="Arial" pitchFamily="34" charset="0"/>
              </a:rPr>
              <a:t>simulated density map</a:t>
            </a:r>
            <a:r>
              <a:rPr lang="en-US" altLang="en-US" sz="2400">
                <a:latin typeface="Arial" pitchFamily="34" charset="0"/>
                <a:cs typeface="Arial" pitchFamily="34" charset="0"/>
              </a:rPr>
              <a:t> produced from an           </a:t>
            </a:r>
            <a:r>
              <a:rPr lang="en-US" altLang="en-US" sz="2400" b="1">
                <a:latin typeface="Arial" pitchFamily="34" charset="0"/>
                <a:cs typeface="Arial" pitchFamily="34" charset="0"/>
              </a:rPr>
              <a:t>all-atom structure</a:t>
            </a:r>
            <a:r>
              <a:rPr lang="en-US" altLang="en-US" sz="280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047750"/>
            <a:ext cx="499268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8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Autofit/>
          </a:bodyPr>
          <a:lstStyle/>
          <a:p>
            <a:r>
              <a:rPr lang="en-US" altLang="en-US" sz="2800" dirty="0" smtClean="0"/>
              <a:t>Evaluating Quality-of-Fit for Structures Solved by Hybrid Fitting Methods</a:t>
            </a:r>
          </a:p>
        </p:txBody>
      </p:sp>
      <p:sp>
        <p:nvSpPr>
          <p:cNvPr id="15363" name="TextBox 2"/>
          <p:cNvSpPr txBox="1">
            <a:spLocks noChangeArrowheads="1"/>
          </p:cNvSpPr>
          <p:nvPr/>
        </p:nvSpPr>
        <p:spPr bwMode="auto">
          <a:xfrm>
            <a:off x="152400" y="1200150"/>
            <a:ext cx="3810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b="1" dirty="0">
                <a:latin typeface="Arial" pitchFamily="34" charset="0"/>
                <a:cs typeface="Arial" pitchFamily="34" charset="0"/>
              </a:rPr>
              <a:t>Compute Pearson correlation</a:t>
            </a:r>
            <a:r>
              <a:rPr lang="en-US" altLang="en-US" sz="2400" dirty="0">
                <a:latin typeface="Arial" pitchFamily="34" charset="0"/>
                <a:cs typeface="Arial" pitchFamily="34" charset="0"/>
              </a:rPr>
              <a:t> to evaluate </a:t>
            </a:r>
            <a:r>
              <a:rPr lang="en-US" altLang="en-US" sz="2400" dirty="0" smtClean="0">
                <a:latin typeface="Arial" pitchFamily="34" charset="0"/>
                <a:cs typeface="Arial" pitchFamily="34" charset="0"/>
              </a:rPr>
              <a:t>quality-of-fit between a </a:t>
            </a:r>
            <a:r>
              <a:rPr lang="en-US" altLang="en-US" sz="2400" dirty="0">
                <a:latin typeface="Arial" pitchFamily="34" charset="0"/>
                <a:cs typeface="Arial" pitchFamily="34" charset="0"/>
              </a:rPr>
              <a:t>reference </a:t>
            </a:r>
            <a:r>
              <a:rPr lang="en-US" altLang="en-US" sz="2400" b="1" dirty="0" err="1">
                <a:latin typeface="Arial" pitchFamily="34" charset="0"/>
                <a:cs typeface="Arial" pitchFamily="34" charset="0"/>
              </a:rPr>
              <a:t>cryo</a:t>
            </a:r>
            <a:r>
              <a:rPr lang="en-US" altLang="en-US" sz="2400" b="1" dirty="0">
                <a:latin typeface="Arial" pitchFamily="34" charset="0"/>
                <a:cs typeface="Arial" pitchFamily="34" charset="0"/>
              </a:rPr>
              <a:t>-EM density map</a:t>
            </a:r>
            <a:r>
              <a:rPr lang="en-US" altLang="en-US" sz="2400" dirty="0">
                <a:latin typeface="Arial" pitchFamily="34" charset="0"/>
                <a:cs typeface="Arial" pitchFamily="34" charset="0"/>
              </a:rPr>
              <a:t> </a:t>
            </a:r>
            <a:r>
              <a:rPr lang="en-US" altLang="en-US" sz="2400" dirty="0" smtClean="0">
                <a:latin typeface="Arial" pitchFamily="34" charset="0"/>
                <a:cs typeface="Arial" pitchFamily="34" charset="0"/>
              </a:rPr>
              <a:t>and a </a:t>
            </a:r>
            <a:r>
              <a:rPr lang="en-US" altLang="en-US" sz="2400" b="1" dirty="0">
                <a:latin typeface="Arial" pitchFamily="34" charset="0"/>
                <a:cs typeface="Arial" pitchFamily="34" charset="0"/>
              </a:rPr>
              <a:t>simulated density map</a:t>
            </a:r>
            <a:r>
              <a:rPr lang="en-US" altLang="en-US" sz="2400" dirty="0">
                <a:latin typeface="Arial" pitchFamily="34" charset="0"/>
                <a:cs typeface="Arial" pitchFamily="34" charset="0"/>
              </a:rPr>
              <a:t> produced from an           </a:t>
            </a:r>
            <a:r>
              <a:rPr lang="en-US" altLang="en-US" sz="2400" b="1" dirty="0">
                <a:latin typeface="Arial" pitchFamily="34" charset="0"/>
                <a:cs typeface="Arial" pitchFamily="34" charset="0"/>
              </a:rPr>
              <a:t>all-atom structure</a:t>
            </a:r>
            <a:r>
              <a:rPr lang="en-US" altLang="en-US" sz="2800" dirty="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390" t="19888" r="1259" b="49688"/>
          <a:stretch/>
        </p:blipFill>
        <p:spPr bwMode="auto">
          <a:xfrm>
            <a:off x="4189229" y="989013"/>
            <a:ext cx="4954771" cy="415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901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387" name="Title 1"/>
          <p:cNvSpPr>
            <a:spLocks noGrp="1"/>
          </p:cNvSpPr>
          <p:nvPr>
            <p:ph type="title"/>
          </p:nvPr>
        </p:nvSpPr>
        <p:spPr>
          <a:xfrm>
            <a:off x="685800" y="149225"/>
            <a:ext cx="7770813" cy="838200"/>
          </a:xfrm>
        </p:spPr>
        <p:txBody>
          <a:bodyPr>
            <a:normAutofit fontScale="90000"/>
          </a:bodyPr>
          <a:lstStyle/>
          <a:p>
            <a:r>
              <a:rPr lang="en-US" altLang="en-US" sz="2800" smtClean="0"/>
              <a:t>GPUs Can Reduce MDFF Trajectory Analysis Runtimes from Hours to Minutes</a:t>
            </a:r>
            <a:endParaRPr lang="en-US" altLang="en-US" sz="3600" smtClean="0"/>
          </a:p>
        </p:txBody>
      </p:sp>
      <p:sp>
        <p:nvSpPr>
          <p:cNvPr id="16388" name="TextBox 2"/>
          <p:cNvSpPr txBox="1">
            <a:spLocks noChangeArrowheads="1"/>
          </p:cNvSpPr>
          <p:nvPr/>
        </p:nvSpPr>
        <p:spPr bwMode="auto">
          <a:xfrm>
            <a:off x="128588" y="1190625"/>
            <a:ext cx="3200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a:latin typeface="Arial" pitchFamily="34" charset="0"/>
                <a:cs typeface="Arial" pitchFamily="34" charset="0"/>
              </a:rPr>
              <a:t>GPUs enable laptops and desktop workstations to handle tasks that would have previously required a cluster, or a </a:t>
            </a:r>
            <a:r>
              <a:rPr lang="en-US" altLang="en-US" sz="1800" i="1">
                <a:latin typeface="Arial" pitchFamily="34" charset="0"/>
                <a:cs typeface="Arial" pitchFamily="34" charset="0"/>
              </a:rPr>
              <a:t>very long wait</a:t>
            </a:r>
            <a:r>
              <a:rPr lang="en-US" altLang="en-US" sz="1800">
                <a:latin typeface="Arial" pitchFamily="34" charset="0"/>
                <a:cs typeface="Arial" pitchFamily="34" charset="0"/>
              </a:rPr>
              <a:t>…</a:t>
            </a:r>
          </a:p>
          <a:p>
            <a:pPr algn="ctr" eaLnBrk="1" hangingPunct="1">
              <a:buFont typeface="Times New Roman" pitchFamily="18" charset="0"/>
              <a:buNone/>
            </a:pPr>
            <a:endParaRPr lang="en-US" altLang="en-US" sz="1800">
              <a:latin typeface="Arial" pitchFamily="34" charset="0"/>
              <a:cs typeface="Arial" pitchFamily="34" charset="0"/>
            </a:endParaRPr>
          </a:p>
          <a:p>
            <a:pPr algn="ctr" eaLnBrk="1" hangingPunct="1">
              <a:buFont typeface="Times New Roman" pitchFamily="18" charset="0"/>
              <a:buNone/>
            </a:pPr>
            <a:r>
              <a:rPr lang="en-US" altLang="en-US" sz="1800">
                <a:latin typeface="Arial" pitchFamily="34" charset="0"/>
                <a:cs typeface="Arial" pitchFamily="34" charset="0"/>
              </a:rPr>
              <a:t>GPU-accelerated petascale supercomputers enable analyses that were previously impractical, allowing detailed study of very large structures such as viruses</a:t>
            </a:r>
          </a:p>
        </p:txBody>
      </p:sp>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36625"/>
            <a:ext cx="4024313"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3"/>
          <p:cNvSpPr txBox="1">
            <a:spLocks noChangeArrowheads="1"/>
          </p:cNvSpPr>
          <p:nvPr/>
        </p:nvSpPr>
        <p:spPr bwMode="auto">
          <a:xfrm>
            <a:off x="3189288" y="4283075"/>
            <a:ext cx="58578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GPU-accelerated MDFF Cross Correlation Timeline</a:t>
            </a:r>
          </a:p>
          <a:p>
            <a:pPr algn="ctr" eaLnBrk="1" hangingPunct="1">
              <a:buFont typeface="Times New Roman" pitchFamily="18" charset="0"/>
              <a:buNone/>
            </a:pPr>
            <a:r>
              <a:rPr lang="en-US" altLang="en-US" sz="1800" b="1">
                <a:solidFill>
                  <a:srgbClr val="C00000"/>
                </a:solidFill>
                <a:latin typeface="Arial" pitchFamily="34" charset="0"/>
                <a:cs typeface="Arial" pitchFamily="34" charset="0"/>
              </a:rPr>
              <a:t>Regions with poor fit               </a:t>
            </a:r>
            <a:r>
              <a:rPr lang="en-US" altLang="en-US" sz="1800" b="1">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709706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1026"/>
          <p:cNvSpPr>
            <a:spLocks noGrp="1" noChangeArrowheads="1"/>
          </p:cNvSpPr>
          <p:nvPr>
            <p:ph type="title"/>
          </p:nvPr>
        </p:nvSpPr>
        <p:spPr>
          <a:xfrm>
            <a:off x="209550" y="0"/>
            <a:ext cx="8734425" cy="742950"/>
          </a:xfrm>
        </p:spPr>
        <p:txBody>
          <a:bodyPr>
            <a:noAutofit/>
          </a:bodyPr>
          <a:lstStyle/>
          <a:p>
            <a:pPr eaLnBrk="1" hangingPunct="1"/>
            <a:r>
              <a:rPr lang="en-US" sz="2800" dirty="0" smtClean="0"/>
              <a:t>VMD Interoperability Serves Many Communities</a:t>
            </a:r>
          </a:p>
        </p:txBody>
      </p:sp>
      <p:sp>
        <p:nvSpPr>
          <p:cNvPr id="19459" name="Rectangle 1027"/>
          <p:cNvSpPr>
            <a:spLocks noGrp="1" noChangeArrowheads="1"/>
          </p:cNvSpPr>
          <p:nvPr>
            <p:ph type="body" sz="half" idx="1"/>
          </p:nvPr>
        </p:nvSpPr>
        <p:spPr>
          <a:xfrm>
            <a:off x="95693" y="693287"/>
            <a:ext cx="9048307" cy="2558390"/>
          </a:xfrm>
        </p:spPr>
        <p:txBody>
          <a:bodyPr>
            <a:normAutofit/>
          </a:bodyPr>
          <a:lstStyle/>
          <a:p>
            <a:pPr eaLnBrk="1" hangingPunct="1"/>
            <a:r>
              <a:rPr lang="en-US" sz="2400" dirty="0" smtClean="0"/>
              <a:t>Uniquely interoperable with a broad range of tools: </a:t>
            </a:r>
          </a:p>
          <a:p>
            <a:pPr lvl="1"/>
            <a:r>
              <a:rPr lang="en-US" sz="1800" dirty="0" smtClean="0"/>
              <a:t>AMBER, CHARMM, CPMD, DL_POLY, GAMESS, GROMACS, HOOMD, LAMMPS, NAMD, and many more …</a:t>
            </a:r>
          </a:p>
          <a:p>
            <a:pPr eaLnBrk="1" hangingPunct="1"/>
            <a:r>
              <a:rPr lang="en-US" sz="2400" dirty="0" smtClean="0"/>
              <a:t>Supports key data types, file formats, and databases</a:t>
            </a:r>
          </a:p>
          <a:p>
            <a:pPr eaLnBrk="1" hangingPunct="1"/>
            <a:r>
              <a:rPr lang="en-US" sz="2400" dirty="0" smtClean="0"/>
              <a:t>Incorporates tools for simulation preparation, visualization, and analysis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209550" y="3168502"/>
            <a:ext cx="8701818" cy="1974998"/>
          </a:xfrm>
          <a:prstGeom prst="rect">
            <a:avLst/>
          </a:prstGeom>
        </p:spPr>
      </p:pic>
    </p:spTree>
    <p:extLst>
      <p:ext uri="{BB962C8B-B14F-4D97-AF65-F5344CB8AC3E}">
        <p14:creationId xmlns:p14="http://schemas.microsoft.com/office/powerpoint/2010/main" val="372376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ChangeArrowheads="1"/>
          </p:cNvSpPr>
          <p:nvPr/>
        </p:nvSpPr>
        <p:spPr bwMode="auto">
          <a:xfrm>
            <a:off x="0" y="4473575"/>
            <a:ext cx="9144000" cy="72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8435" name="Title 1"/>
          <p:cNvSpPr>
            <a:spLocks noGrp="1"/>
          </p:cNvSpPr>
          <p:nvPr>
            <p:ph type="title"/>
          </p:nvPr>
        </p:nvSpPr>
        <p:spPr>
          <a:xfrm>
            <a:off x="728663" y="1"/>
            <a:ext cx="7770812" cy="736600"/>
          </a:xfrm>
        </p:spPr>
        <p:txBody>
          <a:bodyPr>
            <a:normAutofit fontScale="90000"/>
          </a:bodyPr>
          <a:lstStyle/>
          <a:p>
            <a:r>
              <a:rPr lang="en-US" altLang="en-US" dirty="0" smtClean="0"/>
              <a:t>MDFF Density Map Algorithm</a:t>
            </a:r>
          </a:p>
        </p:txBody>
      </p:sp>
      <p:sp>
        <p:nvSpPr>
          <p:cNvPr id="4" name="Text Placeholder 2"/>
          <p:cNvSpPr txBox="1">
            <a:spLocks/>
          </p:cNvSpPr>
          <p:nvPr/>
        </p:nvSpPr>
        <p:spPr>
          <a:xfrm>
            <a:off x="508000" y="792163"/>
            <a:ext cx="5410200" cy="5067300"/>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800" kern="0" dirty="0" smtClean="0"/>
              <a:t>Build spatial acceleration data structures, optimize data for GPU</a:t>
            </a:r>
          </a:p>
          <a:p>
            <a:pPr>
              <a:lnSpc>
                <a:spcPct val="100000"/>
              </a:lnSpc>
              <a:defRPr/>
            </a:pPr>
            <a:r>
              <a:rPr lang="en-US" sz="2800" kern="0" dirty="0" smtClean="0"/>
              <a:t>Compute 3-D density map:</a:t>
            </a:r>
          </a:p>
          <a:p>
            <a:pPr>
              <a:lnSpc>
                <a:spcPct val="100000"/>
              </a:lnSpc>
              <a:defRPr/>
            </a:pPr>
            <a:endParaRPr lang="en-US" sz="2800" kern="0" dirty="0" smtClean="0"/>
          </a:p>
          <a:p>
            <a:pPr marL="0" indent="0">
              <a:lnSpc>
                <a:spcPct val="100000"/>
              </a:lnSpc>
              <a:buFont typeface="Times New Roman" pitchFamily="18" charset="0"/>
              <a:buNone/>
              <a:defRPr/>
            </a:pPr>
            <a:endParaRPr lang="en-US" sz="2800" kern="0" dirty="0" smtClean="0"/>
          </a:p>
          <a:p>
            <a:pPr>
              <a:lnSpc>
                <a:spcPct val="100000"/>
              </a:lnSpc>
              <a:defRPr/>
            </a:pPr>
            <a:r>
              <a:rPr lang="en-US" altLang="en-US" sz="2800" kern="0" dirty="0" smtClean="0"/>
              <a:t>Truncated Gaussian and spatial acceleration grid ensure linear time-complexity</a:t>
            </a:r>
          </a:p>
          <a:p>
            <a:pPr>
              <a:lnSpc>
                <a:spcPct val="100000"/>
              </a:lnSpc>
              <a:defRPr/>
            </a:pPr>
            <a:endParaRPr lang="en-US" kern="0" dirty="0" smtClean="0"/>
          </a:p>
          <a:p>
            <a:pPr marL="0" indent="0">
              <a:lnSpc>
                <a:spcPct val="100000"/>
              </a:lnSpc>
              <a:buFont typeface="Times New Roman" pitchFamily="18" charset="0"/>
              <a:buNone/>
              <a:defRPr/>
            </a:pPr>
            <a:endParaRPr lang="en-US" kern="0" dirty="0" smtClean="0"/>
          </a:p>
          <a:p>
            <a:pPr marL="0" indent="0">
              <a:lnSpc>
                <a:spcPct val="100000"/>
              </a:lnSpc>
              <a:buFont typeface="Times New Roman" pitchFamily="18" charset="0"/>
              <a:buNone/>
              <a:defRPr/>
            </a:pPr>
            <a:endParaRPr lang="en-US" kern="0" dirty="0" smtClean="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060" y="2661062"/>
            <a:ext cx="4362450" cy="1108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5" descr="D:\talks\cudatalks\gtc2012\1crn_comp01.png"/>
          <p:cNvPicPr>
            <a:picLocks noChangeAspect="1" noChangeArrowheads="1"/>
          </p:cNvPicPr>
          <p:nvPr/>
        </p:nvPicPr>
        <p:blipFill>
          <a:blip r:embed="rId3">
            <a:extLst>
              <a:ext uri="{28A0092B-C50C-407E-A947-70E740481C1C}">
                <a14:useLocalDpi xmlns:a14="http://schemas.microsoft.com/office/drawing/2010/main" val="0"/>
              </a:ext>
            </a:extLst>
          </a:blip>
          <a:srcRect l="10666" t="40282" r="54233"/>
          <a:stretch>
            <a:fillRect/>
          </a:stretch>
        </p:blipFill>
        <p:spPr bwMode="auto">
          <a:xfrm>
            <a:off x="6189749" y="1098762"/>
            <a:ext cx="2555789" cy="22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6147180" y="806881"/>
            <a:ext cx="1871666" cy="1954212"/>
          </a:xfrm>
          <a:prstGeom prst="rect">
            <a:avLst/>
          </a:prstGeom>
          <a:solidFill>
            <a:schemeClr val="tx2">
              <a:lumMod val="20000"/>
              <a:lumOff val="80000"/>
              <a:alpha val="59000"/>
            </a:schemeClr>
          </a:solidFill>
          <a:ln>
            <a:noFill/>
          </a:ln>
          <a:effectLst/>
          <a:extLst/>
        </p:spPr>
        <p:txBody>
          <a:bodyPr wrap="square">
            <a:spAutoFit/>
          </a:bodyPr>
          <a:lstStyle/>
          <a:p>
            <a:pPr marL="341313" indent="-341313" defTabSz="457200">
              <a:defRPr/>
            </a:pPr>
            <a:endParaRPr lang="en-US"/>
          </a:p>
        </p:txBody>
      </p:sp>
      <p:cxnSp>
        <p:nvCxnSpPr>
          <p:cNvPr id="18489" name="Straight Connector 52"/>
          <p:cNvCxnSpPr>
            <a:cxnSpLocks noChangeShapeType="1"/>
          </p:cNvCxnSpPr>
          <p:nvPr/>
        </p:nvCxnSpPr>
        <p:spPr bwMode="auto">
          <a:xfrm flipV="1">
            <a:off x="6341926" y="855663"/>
            <a:ext cx="0" cy="2689794"/>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0" name="Straight Connector 53"/>
          <p:cNvCxnSpPr>
            <a:cxnSpLocks noChangeShapeType="1"/>
          </p:cNvCxnSpPr>
          <p:nvPr/>
        </p:nvCxnSpPr>
        <p:spPr bwMode="auto">
          <a:xfrm flipV="1">
            <a:off x="6646740" y="855663"/>
            <a:ext cx="0" cy="2689796"/>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1" name="Straight Connector 54"/>
          <p:cNvCxnSpPr>
            <a:cxnSpLocks noChangeShapeType="1"/>
          </p:cNvCxnSpPr>
          <p:nvPr/>
        </p:nvCxnSpPr>
        <p:spPr bwMode="auto">
          <a:xfrm flipV="1">
            <a:off x="6494333" y="855663"/>
            <a:ext cx="0" cy="2689796"/>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442" name="Group 7"/>
          <p:cNvGrpSpPr>
            <a:grpSpLocks/>
          </p:cNvGrpSpPr>
          <p:nvPr/>
        </p:nvGrpSpPr>
        <p:grpSpPr bwMode="auto">
          <a:xfrm>
            <a:off x="6966794" y="855663"/>
            <a:ext cx="304814" cy="2689794"/>
            <a:chOff x="6019800" y="1989086"/>
            <a:chExt cx="304800" cy="2817449"/>
          </a:xfrm>
        </p:grpSpPr>
        <p:cxnSp>
          <p:nvCxnSpPr>
            <p:cNvPr id="18486" name="Straight Connector 49"/>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7" name="Straight Connector 50"/>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8" name="Straight Connector 51"/>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3" name="Group 8"/>
          <p:cNvGrpSpPr>
            <a:grpSpLocks/>
          </p:cNvGrpSpPr>
          <p:nvPr/>
        </p:nvGrpSpPr>
        <p:grpSpPr bwMode="auto">
          <a:xfrm>
            <a:off x="7561181" y="855663"/>
            <a:ext cx="304814" cy="2689793"/>
            <a:chOff x="6019800" y="1989086"/>
            <a:chExt cx="304800" cy="2817449"/>
          </a:xfrm>
        </p:grpSpPr>
        <p:cxnSp>
          <p:nvCxnSpPr>
            <p:cNvPr id="18483" name="Straight Connector 4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4" name="Straight Connector 4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5" name="Straight Connector 4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4" name="Group 9"/>
          <p:cNvGrpSpPr>
            <a:grpSpLocks/>
          </p:cNvGrpSpPr>
          <p:nvPr/>
        </p:nvGrpSpPr>
        <p:grpSpPr bwMode="auto">
          <a:xfrm>
            <a:off x="8211840" y="855663"/>
            <a:ext cx="304814" cy="2689793"/>
            <a:chOff x="6019800" y="1989086"/>
            <a:chExt cx="304800" cy="2817449"/>
          </a:xfrm>
        </p:grpSpPr>
        <p:cxnSp>
          <p:nvCxnSpPr>
            <p:cNvPr id="18480" name="Straight Connector 43"/>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1" name="Straight Connector 44"/>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2" name="Straight Connector 45"/>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75" name="Straight Connector 38"/>
          <p:cNvCxnSpPr>
            <a:cxnSpLocks noChangeShapeType="1"/>
          </p:cNvCxnSpPr>
          <p:nvPr/>
        </p:nvCxnSpPr>
        <p:spPr bwMode="auto">
          <a:xfrm>
            <a:off x="6147182" y="3062692"/>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6" name="Straight Connector 39"/>
          <p:cNvCxnSpPr>
            <a:cxnSpLocks noChangeShapeType="1"/>
          </p:cNvCxnSpPr>
          <p:nvPr/>
        </p:nvCxnSpPr>
        <p:spPr bwMode="auto">
          <a:xfrm>
            <a:off x="6171241" y="3215100"/>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8" name="Straight Connector 41"/>
          <p:cNvCxnSpPr>
            <a:cxnSpLocks noChangeShapeType="1"/>
          </p:cNvCxnSpPr>
          <p:nvPr/>
        </p:nvCxnSpPr>
        <p:spPr bwMode="auto">
          <a:xfrm flipV="1">
            <a:off x="6147180" y="3215099"/>
            <a:ext cx="2547203" cy="1"/>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9" name="Straight Connector 42"/>
          <p:cNvCxnSpPr>
            <a:cxnSpLocks noChangeShapeType="1"/>
          </p:cNvCxnSpPr>
          <p:nvPr/>
        </p:nvCxnSpPr>
        <p:spPr bwMode="auto">
          <a:xfrm>
            <a:off x="6170317" y="3391127"/>
            <a:ext cx="2546536"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0" name="Straight Connector 33"/>
          <p:cNvCxnSpPr>
            <a:cxnSpLocks noChangeShapeType="1"/>
          </p:cNvCxnSpPr>
          <p:nvPr/>
        </p:nvCxnSpPr>
        <p:spPr bwMode="auto">
          <a:xfrm>
            <a:off x="6156436" y="2393620"/>
            <a:ext cx="2565043"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1" name="Straight Connector 34"/>
          <p:cNvCxnSpPr>
            <a:cxnSpLocks noChangeShapeType="1"/>
          </p:cNvCxnSpPr>
          <p:nvPr/>
        </p:nvCxnSpPr>
        <p:spPr bwMode="auto">
          <a:xfrm>
            <a:off x="6180495" y="2546028"/>
            <a:ext cx="2536358"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2" name="Straight Connector 35"/>
          <p:cNvCxnSpPr>
            <a:cxnSpLocks noChangeShapeType="1"/>
          </p:cNvCxnSpPr>
          <p:nvPr/>
        </p:nvCxnSpPr>
        <p:spPr bwMode="auto">
          <a:xfrm>
            <a:off x="6138593" y="2713677"/>
            <a:ext cx="2565043"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4" name="Straight Connector 37"/>
          <p:cNvCxnSpPr>
            <a:cxnSpLocks noChangeShapeType="1"/>
          </p:cNvCxnSpPr>
          <p:nvPr/>
        </p:nvCxnSpPr>
        <p:spPr bwMode="auto">
          <a:xfrm>
            <a:off x="6180495" y="2713677"/>
            <a:ext cx="2523142"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5" name="Straight Connector 28"/>
          <p:cNvCxnSpPr>
            <a:cxnSpLocks noChangeShapeType="1"/>
          </p:cNvCxnSpPr>
          <p:nvPr/>
        </p:nvCxnSpPr>
        <p:spPr bwMode="auto">
          <a:xfrm>
            <a:off x="6147182" y="1707783"/>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6" name="Straight Connector 29"/>
          <p:cNvCxnSpPr>
            <a:cxnSpLocks noChangeShapeType="1"/>
          </p:cNvCxnSpPr>
          <p:nvPr/>
        </p:nvCxnSpPr>
        <p:spPr bwMode="auto">
          <a:xfrm>
            <a:off x="6171241" y="1860191"/>
            <a:ext cx="2561342"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7" name="Straight Connector 30"/>
          <p:cNvCxnSpPr>
            <a:cxnSpLocks noChangeShapeType="1"/>
          </p:cNvCxnSpPr>
          <p:nvPr/>
        </p:nvCxnSpPr>
        <p:spPr bwMode="auto">
          <a:xfrm>
            <a:off x="6161063" y="2027840"/>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0" name="Straight Connector 23"/>
          <p:cNvCxnSpPr>
            <a:cxnSpLocks noChangeShapeType="1"/>
          </p:cNvCxnSpPr>
          <p:nvPr/>
        </p:nvCxnSpPr>
        <p:spPr bwMode="auto">
          <a:xfrm>
            <a:off x="6156436" y="1021946"/>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1" name="Straight Connector 24"/>
          <p:cNvCxnSpPr>
            <a:cxnSpLocks noChangeShapeType="1"/>
          </p:cNvCxnSpPr>
          <p:nvPr/>
        </p:nvCxnSpPr>
        <p:spPr bwMode="auto">
          <a:xfrm>
            <a:off x="6180495" y="1174354"/>
            <a:ext cx="2552088"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2" name="Straight Connector 25"/>
          <p:cNvCxnSpPr>
            <a:cxnSpLocks noChangeShapeType="1"/>
          </p:cNvCxnSpPr>
          <p:nvPr/>
        </p:nvCxnSpPr>
        <p:spPr bwMode="auto">
          <a:xfrm>
            <a:off x="6156436" y="1350506"/>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49" name="AutoShape 333"/>
          <p:cNvCxnSpPr>
            <a:cxnSpLocks noChangeShapeType="1"/>
          </p:cNvCxnSpPr>
          <p:nvPr/>
        </p:nvCxnSpPr>
        <p:spPr bwMode="auto">
          <a:xfrm>
            <a:off x="6156436" y="1530762"/>
            <a:ext cx="2555788"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0" name="AutoShape 334"/>
          <p:cNvCxnSpPr>
            <a:cxnSpLocks noChangeShapeType="1"/>
            <a:endCxn id="18457" idx="3"/>
          </p:cNvCxnSpPr>
          <p:nvPr/>
        </p:nvCxnSpPr>
        <p:spPr bwMode="auto">
          <a:xfrm flipV="1">
            <a:off x="6165690" y="2200560"/>
            <a:ext cx="2551163" cy="139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1" name="AutoShape 335"/>
          <p:cNvCxnSpPr>
            <a:cxnSpLocks noChangeShapeType="1"/>
          </p:cNvCxnSpPr>
          <p:nvPr/>
        </p:nvCxnSpPr>
        <p:spPr bwMode="auto">
          <a:xfrm flipV="1">
            <a:off x="6156436" y="2887662"/>
            <a:ext cx="2565044" cy="162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2" name="AutoShape 336"/>
          <p:cNvCxnSpPr>
            <a:cxnSpLocks noChangeShapeType="1"/>
            <a:stCxn id="18457" idx="0"/>
            <a:endCxn id="18457" idx="2"/>
          </p:cNvCxnSpPr>
          <p:nvPr/>
        </p:nvCxnSpPr>
        <p:spPr bwMode="auto">
          <a:xfrm>
            <a:off x="7436645" y="855663"/>
            <a:ext cx="0" cy="2689793"/>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3" name="AutoShape 337"/>
          <p:cNvCxnSpPr>
            <a:cxnSpLocks noChangeShapeType="1"/>
          </p:cNvCxnSpPr>
          <p:nvPr/>
        </p:nvCxnSpPr>
        <p:spPr bwMode="auto">
          <a:xfrm>
            <a:off x="6835635" y="855663"/>
            <a:ext cx="0" cy="2689794"/>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4" name="AutoShape 338"/>
          <p:cNvCxnSpPr>
            <a:cxnSpLocks noChangeShapeType="1"/>
          </p:cNvCxnSpPr>
          <p:nvPr/>
        </p:nvCxnSpPr>
        <p:spPr bwMode="auto">
          <a:xfrm>
            <a:off x="8042280" y="855664"/>
            <a:ext cx="0" cy="2689793"/>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5" name="AutoShape 339"/>
          <p:cNvCxnSpPr>
            <a:cxnSpLocks noChangeShapeType="1"/>
          </p:cNvCxnSpPr>
          <p:nvPr/>
        </p:nvCxnSpPr>
        <p:spPr bwMode="auto">
          <a:xfrm>
            <a:off x="6156436" y="849314"/>
            <a:ext cx="2576147"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6" name="AutoShape 340"/>
          <p:cNvCxnSpPr>
            <a:cxnSpLocks noChangeShapeType="1"/>
          </p:cNvCxnSpPr>
          <p:nvPr/>
        </p:nvCxnSpPr>
        <p:spPr bwMode="auto">
          <a:xfrm flipH="1">
            <a:off x="6156436" y="855663"/>
            <a:ext cx="9254" cy="2689794"/>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7" name="Rectangle 341"/>
          <p:cNvSpPr>
            <a:spLocks noChangeArrowheads="1"/>
          </p:cNvSpPr>
          <p:nvPr/>
        </p:nvSpPr>
        <p:spPr bwMode="auto">
          <a:xfrm>
            <a:off x="6156436" y="855663"/>
            <a:ext cx="2560417" cy="268979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58" name="Rectangle 55"/>
          <p:cNvSpPr>
            <a:spLocks noChangeArrowheads="1"/>
          </p:cNvSpPr>
          <p:nvPr/>
        </p:nvSpPr>
        <p:spPr bwMode="auto">
          <a:xfrm>
            <a:off x="5510151" y="3716892"/>
            <a:ext cx="35507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3-D density map lattice point and the neighboring spatial acceleration cells it references</a:t>
            </a:r>
          </a:p>
        </p:txBody>
      </p:sp>
      <p:sp>
        <p:nvSpPr>
          <p:cNvPr id="18459" name="Rectangle 61"/>
          <p:cNvSpPr>
            <a:spLocks noChangeArrowheads="1"/>
          </p:cNvSpPr>
          <p:nvPr/>
        </p:nvSpPr>
        <p:spPr bwMode="auto">
          <a:xfrm>
            <a:off x="7263988" y="1707783"/>
            <a:ext cx="174970" cy="1524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Tree>
    <p:extLst>
      <p:ext uri="{BB962C8B-B14F-4D97-AF65-F5344CB8AC3E}">
        <p14:creationId xmlns:p14="http://schemas.microsoft.com/office/powerpoint/2010/main" val="303426675"/>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5875" y="4598988"/>
            <a:ext cx="9159875" cy="6016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Line 3"/>
          <p:cNvSpPr>
            <a:spLocks noChangeShapeType="1"/>
          </p:cNvSpPr>
          <p:nvPr/>
        </p:nvSpPr>
        <p:spPr bwMode="auto">
          <a:xfrm rot="-5400000">
            <a:off x="4185444" y="4458494"/>
            <a:ext cx="233362"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0" name="Line 4"/>
          <p:cNvSpPr>
            <a:spLocks noChangeShapeType="1"/>
          </p:cNvSpPr>
          <p:nvPr/>
        </p:nvSpPr>
        <p:spPr bwMode="auto">
          <a:xfrm rot="-5400000">
            <a:off x="6884194" y="4172744"/>
            <a:ext cx="3175" cy="334963"/>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1" name="Line 5"/>
          <p:cNvSpPr>
            <a:spLocks noChangeShapeType="1"/>
          </p:cNvSpPr>
          <p:nvPr/>
        </p:nvSpPr>
        <p:spPr bwMode="auto">
          <a:xfrm rot="-5400000">
            <a:off x="6635750" y="4446588"/>
            <a:ext cx="23177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62" name="AutoShape 6"/>
          <p:cNvCxnSpPr>
            <a:cxnSpLocks noChangeShapeType="1"/>
          </p:cNvCxnSpPr>
          <p:nvPr/>
        </p:nvCxnSpPr>
        <p:spPr bwMode="auto">
          <a:xfrm flipH="1">
            <a:off x="6489700" y="4059238"/>
            <a:ext cx="563563" cy="11112"/>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3" name="Line 7"/>
          <p:cNvSpPr>
            <a:spLocks noChangeShapeType="1"/>
          </p:cNvSpPr>
          <p:nvPr/>
        </p:nvSpPr>
        <p:spPr bwMode="auto">
          <a:xfrm rot="-5400000">
            <a:off x="6390481" y="3251995"/>
            <a:ext cx="3175" cy="334962"/>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4" name="Line 8"/>
          <p:cNvSpPr>
            <a:spLocks noChangeShapeType="1"/>
          </p:cNvSpPr>
          <p:nvPr/>
        </p:nvSpPr>
        <p:spPr bwMode="auto">
          <a:xfrm>
            <a:off x="2554288" y="3770313"/>
            <a:ext cx="1849437" cy="1174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5" name="Line 9"/>
          <p:cNvSpPr>
            <a:spLocks noChangeShapeType="1"/>
          </p:cNvSpPr>
          <p:nvPr/>
        </p:nvSpPr>
        <p:spPr bwMode="auto">
          <a:xfrm>
            <a:off x="2554288" y="2857500"/>
            <a:ext cx="1804987" cy="5476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6" name="Rectangle 10"/>
          <p:cNvSpPr>
            <a:spLocks noChangeAspect="1" noChangeArrowheads="1"/>
          </p:cNvSpPr>
          <p:nvPr/>
        </p:nvSpPr>
        <p:spPr bwMode="auto">
          <a:xfrm>
            <a:off x="6565900" y="2503488"/>
            <a:ext cx="201613" cy="18478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67" name="Line 11"/>
          <p:cNvSpPr>
            <a:spLocks noChangeShapeType="1"/>
          </p:cNvSpPr>
          <p:nvPr/>
        </p:nvSpPr>
        <p:spPr bwMode="auto">
          <a:xfrm flipH="1" flipV="1">
            <a:off x="6543675" y="3417888"/>
            <a:ext cx="20161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8" name="Line 12"/>
          <p:cNvSpPr>
            <a:spLocks noChangeShapeType="1"/>
          </p:cNvSpPr>
          <p:nvPr/>
        </p:nvSpPr>
        <p:spPr bwMode="auto">
          <a:xfrm flipH="1" flipV="1">
            <a:off x="6477000" y="3875088"/>
            <a:ext cx="27146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9" name="Line 13"/>
          <p:cNvSpPr>
            <a:spLocks noChangeShapeType="1"/>
          </p:cNvSpPr>
          <p:nvPr/>
        </p:nvSpPr>
        <p:spPr bwMode="auto">
          <a:xfrm flipH="1" flipV="1">
            <a:off x="6545263" y="2960688"/>
            <a:ext cx="21113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0" name="Rectangle 14"/>
          <p:cNvSpPr>
            <a:spLocks noChangeAspect="1" noChangeArrowheads="1"/>
          </p:cNvSpPr>
          <p:nvPr/>
        </p:nvSpPr>
        <p:spPr bwMode="auto">
          <a:xfrm>
            <a:off x="4303713" y="4065588"/>
            <a:ext cx="2262187" cy="2857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71" name="Line 15"/>
          <p:cNvSpPr>
            <a:spLocks noChangeShapeType="1"/>
          </p:cNvSpPr>
          <p:nvPr/>
        </p:nvSpPr>
        <p:spPr bwMode="auto">
          <a:xfrm flipH="1" flipV="1">
            <a:off x="5530850" y="4065588"/>
            <a:ext cx="3175" cy="2667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2" name="Line 16"/>
          <p:cNvSpPr>
            <a:spLocks noChangeShapeType="1"/>
          </p:cNvSpPr>
          <p:nvPr/>
        </p:nvSpPr>
        <p:spPr bwMode="auto">
          <a:xfrm flipV="1">
            <a:off x="6134100" y="4037013"/>
            <a:ext cx="1588"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3" name="Line 17"/>
          <p:cNvSpPr>
            <a:spLocks noChangeShapeType="1"/>
          </p:cNvSpPr>
          <p:nvPr/>
        </p:nvSpPr>
        <p:spPr bwMode="auto">
          <a:xfrm flipH="1" flipV="1">
            <a:off x="4911725" y="4029075"/>
            <a:ext cx="1588" cy="303213"/>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4" name="Line 18"/>
          <p:cNvSpPr>
            <a:spLocks noChangeShapeType="1"/>
          </p:cNvSpPr>
          <p:nvPr/>
        </p:nvSpPr>
        <p:spPr bwMode="auto">
          <a:xfrm flipH="1" flipV="1">
            <a:off x="4297363" y="4046538"/>
            <a:ext cx="1587"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75" name="AutoShape 19"/>
          <p:cNvCxnSpPr>
            <a:cxnSpLocks noChangeShapeType="1"/>
          </p:cNvCxnSpPr>
          <p:nvPr/>
        </p:nvCxnSpPr>
        <p:spPr bwMode="auto">
          <a:xfrm flipH="1">
            <a:off x="6435725" y="2509838"/>
            <a:ext cx="609600" cy="1587"/>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6" name="Text Box 20"/>
          <p:cNvSpPr txBox="1">
            <a:spLocks noChangeArrowheads="1"/>
          </p:cNvSpPr>
          <p:nvPr/>
        </p:nvSpPr>
        <p:spPr bwMode="auto">
          <a:xfrm>
            <a:off x="973138" y="4046538"/>
            <a:ext cx="31242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600">
                <a:solidFill>
                  <a:schemeClr val="tx1"/>
                </a:solidFill>
                <a:latin typeface="Arial" pitchFamily="34" charset="0"/>
              </a:rPr>
              <a:t>Padding optimizes global memory performance, guaranteeing coalesced global memory accesses</a:t>
            </a:r>
          </a:p>
        </p:txBody>
      </p:sp>
      <p:sp>
        <p:nvSpPr>
          <p:cNvPr id="19477" name="Text Box 21"/>
          <p:cNvSpPr txBox="1">
            <a:spLocks noChangeArrowheads="1"/>
          </p:cNvSpPr>
          <p:nvPr/>
        </p:nvSpPr>
        <p:spPr bwMode="auto">
          <a:xfrm>
            <a:off x="4279900" y="4502150"/>
            <a:ext cx="25415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chemeClr val="tx1"/>
                </a:solidFill>
                <a:latin typeface="Arial" pitchFamily="34" charset="0"/>
              </a:rPr>
              <a:t>Grid of thread blocks</a:t>
            </a:r>
          </a:p>
        </p:txBody>
      </p:sp>
      <p:sp>
        <p:nvSpPr>
          <p:cNvPr id="19478" name="Line 22"/>
          <p:cNvSpPr>
            <a:spLocks noChangeShapeType="1"/>
          </p:cNvSpPr>
          <p:nvPr/>
        </p:nvSpPr>
        <p:spPr bwMode="auto">
          <a:xfrm flipH="1">
            <a:off x="6450013" y="2503488"/>
            <a:ext cx="30638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9" name="Rectangle 23"/>
          <p:cNvSpPr>
            <a:spLocks noChangeArrowheads="1"/>
          </p:cNvSpPr>
          <p:nvPr/>
        </p:nvSpPr>
        <p:spPr bwMode="auto">
          <a:xfrm>
            <a:off x="4302125" y="2508250"/>
            <a:ext cx="2263775" cy="1557338"/>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80" name="AutoShape 24"/>
          <p:cNvCxnSpPr>
            <a:cxnSpLocks noChangeShapeType="1"/>
          </p:cNvCxnSpPr>
          <p:nvPr/>
        </p:nvCxnSpPr>
        <p:spPr bwMode="auto">
          <a:xfrm flipV="1">
            <a:off x="6892925" y="4065588"/>
            <a:ext cx="0" cy="25717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1" name="AutoShape 25"/>
          <p:cNvCxnSpPr>
            <a:cxnSpLocks noChangeShapeType="1"/>
          </p:cNvCxnSpPr>
          <p:nvPr/>
        </p:nvCxnSpPr>
        <p:spPr bwMode="auto">
          <a:xfrm flipV="1">
            <a:off x="6892925" y="2500313"/>
            <a:ext cx="0" cy="154622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2" name="Line 26"/>
          <p:cNvSpPr>
            <a:spLocks noChangeShapeType="1"/>
          </p:cNvSpPr>
          <p:nvPr/>
        </p:nvSpPr>
        <p:spPr bwMode="auto">
          <a:xfrm flipH="1" flipV="1">
            <a:off x="4302125" y="4445000"/>
            <a:ext cx="2441575"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Text Box 27"/>
          <p:cNvSpPr txBox="1">
            <a:spLocks noChangeArrowheads="1"/>
          </p:cNvSpPr>
          <p:nvPr/>
        </p:nvSpPr>
        <p:spPr bwMode="auto">
          <a:xfrm>
            <a:off x="-15875" y="1697038"/>
            <a:ext cx="49387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chemeClr val="tx1"/>
                </a:solidFill>
                <a:latin typeface="Arial" pitchFamily="34" charset="0"/>
              </a:rPr>
              <a:t>Small 8x8x2 CUDA thread blocks afford large </a:t>
            </a:r>
          </a:p>
          <a:p>
            <a:pPr eaLnBrk="1" hangingPunct="1">
              <a:lnSpc>
                <a:spcPct val="100000"/>
              </a:lnSpc>
              <a:spcBef>
                <a:spcPct val="0"/>
              </a:spcBef>
              <a:buClrTx/>
              <a:buSzTx/>
              <a:buFontTx/>
              <a:buNone/>
            </a:pPr>
            <a:r>
              <a:rPr lang="en-US" altLang="en-US" sz="1600">
                <a:solidFill>
                  <a:schemeClr val="tx1"/>
                </a:solidFill>
                <a:latin typeface="Arial" pitchFamily="34" charset="0"/>
              </a:rPr>
              <a:t>per-thread register count, shared memory</a:t>
            </a:r>
          </a:p>
        </p:txBody>
      </p:sp>
      <p:sp>
        <p:nvSpPr>
          <p:cNvPr id="19484" name="AutoShape 28"/>
          <p:cNvSpPr>
            <a:spLocks noChangeArrowheads="1"/>
          </p:cNvSpPr>
          <p:nvPr/>
        </p:nvSpPr>
        <p:spPr bwMode="auto">
          <a:xfrm>
            <a:off x="2554288" y="2857500"/>
            <a:ext cx="1219200" cy="914400"/>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19485" name="AutoShape 29"/>
          <p:cNvCxnSpPr>
            <a:cxnSpLocks noChangeShapeType="1"/>
          </p:cNvCxnSpPr>
          <p:nvPr/>
        </p:nvCxnSpPr>
        <p:spPr bwMode="auto">
          <a:xfrm>
            <a:off x="2554288" y="29718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6" name="AutoShape 30"/>
          <p:cNvCxnSpPr>
            <a:cxnSpLocks noChangeShapeType="1"/>
          </p:cNvCxnSpPr>
          <p:nvPr/>
        </p:nvCxnSpPr>
        <p:spPr bwMode="auto">
          <a:xfrm>
            <a:off x="31638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7" name="AutoShape 31"/>
          <p:cNvCxnSpPr>
            <a:cxnSpLocks noChangeShapeType="1"/>
          </p:cNvCxnSpPr>
          <p:nvPr/>
        </p:nvCxnSpPr>
        <p:spPr bwMode="auto">
          <a:xfrm>
            <a:off x="33162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8" name="AutoShape 32"/>
          <p:cNvCxnSpPr>
            <a:cxnSpLocks noChangeShapeType="1"/>
          </p:cNvCxnSpPr>
          <p:nvPr/>
        </p:nvCxnSpPr>
        <p:spPr bwMode="auto">
          <a:xfrm>
            <a:off x="2859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9" name="AutoShape 33"/>
          <p:cNvCxnSpPr>
            <a:cxnSpLocks noChangeShapeType="1"/>
          </p:cNvCxnSpPr>
          <p:nvPr/>
        </p:nvCxnSpPr>
        <p:spPr bwMode="auto">
          <a:xfrm>
            <a:off x="2706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0" name="AutoShape 34"/>
          <p:cNvCxnSpPr>
            <a:cxnSpLocks noChangeShapeType="1"/>
          </p:cNvCxnSpPr>
          <p:nvPr/>
        </p:nvCxnSpPr>
        <p:spPr bwMode="auto">
          <a:xfrm>
            <a:off x="30114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1" name="AutoShape 35"/>
          <p:cNvCxnSpPr>
            <a:cxnSpLocks noChangeShapeType="1"/>
          </p:cNvCxnSpPr>
          <p:nvPr/>
        </p:nvCxnSpPr>
        <p:spPr bwMode="auto">
          <a:xfrm>
            <a:off x="3468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2" name="AutoShape 36"/>
          <p:cNvCxnSpPr>
            <a:cxnSpLocks noChangeShapeType="1"/>
          </p:cNvCxnSpPr>
          <p:nvPr/>
        </p:nvCxnSpPr>
        <p:spPr bwMode="auto">
          <a:xfrm>
            <a:off x="3621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3" name="AutoShape 37"/>
          <p:cNvCxnSpPr>
            <a:cxnSpLocks noChangeShapeType="1"/>
          </p:cNvCxnSpPr>
          <p:nvPr/>
        </p:nvCxnSpPr>
        <p:spPr bwMode="auto">
          <a:xfrm>
            <a:off x="2554288" y="30861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4" name="AutoShape 38"/>
          <p:cNvCxnSpPr>
            <a:cxnSpLocks noChangeShapeType="1"/>
          </p:cNvCxnSpPr>
          <p:nvPr/>
        </p:nvCxnSpPr>
        <p:spPr bwMode="auto">
          <a:xfrm>
            <a:off x="2554288" y="32004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5" name="AutoShape 39"/>
          <p:cNvCxnSpPr>
            <a:cxnSpLocks noChangeShapeType="1"/>
          </p:cNvCxnSpPr>
          <p:nvPr/>
        </p:nvCxnSpPr>
        <p:spPr bwMode="auto">
          <a:xfrm>
            <a:off x="2554288" y="33147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6" name="AutoShape 40"/>
          <p:cNvCxnSpPr>
            <a:cxnSpLocks noChangeShapeType="1"/>
          </p:cNvCxnSpPr>
          <p:nvPr/>
        </p:nvCxnSpPr>
        <p:spPr bwMode="auto">
          <a:xfrm>
            <a:off x="2554288" y="34290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7" name="AutoShape 41"/>
          <p:cNvCxnSpPr>
            <a:cxnSpLocks noChangeShapeType="1"/>
          </p:cNvCxnSpPr>
          <p:nvPr/>
        </p:nvCxnSpPr>
        <p:spPr bwMode="auto">
          <a:xfrm>
            <a:off x="2554288" y="35433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8" name="AutoShape 42"/>
          <p:cNvCxnSpPr>
            <a:cxnSpLocks noChangeShapeType="1"/>
          </p:cNvCxnSpPr>
          <p:nvPr/>
        </p:nvCxnSpPr>
        <p:spPr bwMode="auto">
          <a:xfrm>
            <a:off x="2554288" y="36576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9" name="Rectangle 4"/>
          <p:cNvSpPr>
            <a:spLocks noChangeArrowheads="1"/>
          </p:cNvSpPr>
          <p:nvPr/>
        </p:nvSpPr>
        <p:spPr bwMode="auto">
          <a:xfrm>
            <a:off x="5151438" y="631825"/>
            <a:ext cx="1262062"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19500" name="AutoShape 7"/>
          <p:cNvCxnSpPr>
            <a:cxnSpLocks noChangeShapeType="1"/>
          </p:cNvCxnSpPr>
          <p:nvPr/>
        </p:nvCxnSpPr>
        <p:spPr bwMode="auto">
          <a:xfrm flipH="1">
            <a:off x="4725988" y="1439863"/>
            <a:ext cx="514350" cy="4206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501" name="AutoShape 10"/>
          <p:cNvSpPr>
            <a:spLocks noChangeArrowheads="1"/>
          </p:cNvSpPr>
          <p:nvPr/>
        </p:nvSpPr>
        <p:spPr bwMode="auto">
          <a:xfrm>
            <a:off x="4737100" y="1222375"/>
            <a:ext cx="1676400" cy="422275"/>
          </a:xfrm>
          <a:prstGeom prst="parallelogram">
            <a:avLst>
              <a:gd name="adj" fmla="val 101913"/>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02" name="Text Box 48"/>
          <p:cNvSpPr txBox="1">
            <a:spLocks noChangeArrowheads="1"/>
          </p:cNvSpPr>
          <p:nvPr/>
        </p:nvSpPr>
        <p:spPr bwMode="auto">
          <a:xfrm>
            <a:off x="0" y="509588"/>
            <a:ext cx="4125913" cy="7588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a:latin typeface="Arial" pitchFamily="34" charset="0"/>
              </a:rPr>
              <a:t>3-D density map decomposes into 3-D grid of 8x8x8 tiles containing CC partial sums and local CC values</a:t>
            </a:r>
          </a:p>
        </p:txBody>
      </p:sp>
      <p:sp>
        <p:nvSpPr>
          <p:cNvPr id="19503" name="Rectangle 49"/>
          <p:cNvSpPr>
            <a:spLocks noChangeAspect="1" noChangeArrowheads="1"/>
          </p:cNvSpPr>
          <p:nvPr/>
        </p:nvSpPr>
        <p:spPr bwMode="auto">
          <a:xfrm>
            <a:off x="5532438" y="25034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04" name="Line 50"/>
          <p:cNvSpPr>
            <a:spLocks noChangeShapeType="1"/>
          </p:cNvSpPr>
          <p:nvPr/>
        </p:nvSpPr>
        <p:spPr bwMode="auto">
          <a:xfrm flipH="1" flipV="1">
            <a:off x="4295775" y="4332288"/>
            <a:ext cx="2460625"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5" name="Line 51"/>
          <p:cNvSpPr>
            <a:spLocks noChangeShapeType="1"/>
          </p:cNvSpPr>
          <p:nvPr/>
        </p:nvSpPr>
        <p:spPr bwMode="auto">
          <a:xfrm flipH="1" flipV="1">
            <a:off x="6740525" y="2503488"/>
            <a:ext cx="1588" cy="18288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6" name="Rectangle 52"/>
          <p:cNvSpPr>
            <a:spLocks noChangeAspect="1" noChangeArrowheads="1"/>
          </p:cNvSpPr>
          <p:nvPr/>
        </p:nvSpPr>
        <p:spPr bwMode="auto">
          <a:xfrm>
            <a:off x="4302125" y="25003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0,0</a:t>
            </a:r>
          </a:p>
        </p:txBody>
      </p:sp>
      <p:sp>
        <p:nvSpPr>
          <p:cNvPr id="19507" name="Rectangle 53"/>
          <p:cNvSpPr>
            <a:spLocks noChangeAspect="1" noChangeArrowheads="1"/>
          </p:cNvSpPr>
          <p:nvPr/>
        </p:nvSpPr>
        <p:spPr bwMode="auto">
          <a:xfrm>
            <a:off x="4911725" y="2500313"/>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0,1</a:t>
            </a:r>
          </a:p>
        </p:txBody>
      </p:sp>
      <p:sp>
        <p:nvSpPr>
          <p:cNvPr id="19508" name="Rectangle 54"/>
          <p:cNvSpPr>
            <a:spLocks noChangeAspect="1" noChangeArrowheads="1"/>
          </p:cNvSpPr>
          <p:nvPr/>
        </p:nvSpPr>
        <p:spPr bwMode="auto">
          <a:xfrm>
            <a:off x="4911725"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1,1</a:t>
            </a:r>
          </a:p>
        </p:txBody>
      </p:sp>
      <p:sp>
        <p:nvSpPr>
          <p:cNvPr id="19509" name="Rectangle 55"/>
          <p:cNvSpPr>
            <a:spLocks noChangeAspect="1" noChangeArrowheads="1"/>
          </p:cNvSpPr>
          <p:nvPr/>
        </p:nvSpPr>
        <p:spPr bwMode="auto">
          <a:xfrm>
            <a:off x="4303713"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0" name="Rectangle 56"/>
          <p:cNvSpPr>
            <a:spLocks noChangeAspect="1" noChangeArrowheads="1"/>
          </p:cNvSpPr>
          <p:nvPr/>
        </p:nvSpPr>
        <p:spPr bwMode="auto">
          <a:xfrm>
            <a:off x="4918075"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1" name="Rectangle 57"/>
          <p:cNvSpPr>
            <a:spLocks noChangeAspect="1" noChangeArrowheads="1"/>
          </p:cNvSpPr>
          <p:nvPr/>
        </p:nvSpPr>
        <p:spPr bwMode="auto">
          <a:xfrm>
            <a:off x="5532438"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2" name="Rectangle 58"/>
          <p:cNvSpPr>
            <a:spLocks noChangeAspect="1" noChangeArrowheads="1"/>
          </p:cNvSpPr>
          <p:nvPr/>
        </p:nvSpPr>
        <p:spPr bwMode="auto">
          <a:xfrm>
            <a:off x="5532438"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3" name="Text Box 59"/>
          <p:cNvSpPr txBox="1">
            <a:spLocks noChangeArrowheads="1"/>
          </p:cNvSpPr>
          <p:nvPr/>
        </p:nvSpPr>
        <p:spPr bwMode="auto">
          <a:xfrm>
            <a:off x="7010400" y="3930650"/>
            <a:ext cx="19939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FF3333"/>
                </a:solidFill>
                <a:latin typeface="Arial" pitchFamily="34" charset="0"/>
              </a:rPr>
              <a:t>Inactive threads, region of discarded output</a:t>
            </a:r>
          </a:p>
        </p:txBody>
      </p:sp>
      <p:sp>
        <p:nvSpPr>
          <p:cNvPr id="19514" name="Line 60"/>
          <p:cNvSpPr>
            <a:spLocks noChangeShapeType="1"/>
          </p:cNvSpPr>
          <p:nvPr/>
        </p:nvSpPr>
        <p:spPr bwMode="auto">
          <a:xfrm flipV="1">
            <a:off x="4725988" y="627063"/>
            <a:ext cx="425450" cy="423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5" name="Line 61"/>
          <p:cNvSpPr>
            <a:spLocks noChangeShapeType="1"/>
          </p:cNvSpPr>
          <p:nvPr/>
        </p:nvSpPr>
        <p:spPr bwMode="auto">
          <a:xfrm flipV="1">
            <a:off x="5989638" y="1450975"/>
            <a:ext cx="412750" cy="414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6" name="Line 62"/>
          <p:cNvSpPr>
            <a:spLocks noChangeShapeType="1"/>
          </p:cNvSpPr>
          <p:nvPr/>
        </p:nvSpPr>
        <p:spPr bwMode="auto">
          <a:xfrm flipV="1">
            <a:off x="5989638" y="630238"/>
            <a:ext cx="412750" cy="415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7" name="Line 63"/>
          <p:cNvSpPr>
            <a:spLocks noChangeShapeType="1"/>
          </p:cNvSpPr>
          <p:nvPr/>
        </p:nvSpPr>
        <p:spPr bwMode="auto">
          <a:xfrm>
            <a:off x="6032500" y="1644650"/>
            <a:ext cx="533400" cy="8651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8" name="Line 64"/>
          <p:cNvSpPr>
            <a:spLocks noChangeShapeType="1"/>
          </p:cNvSpPr>
          <p:nvPr/>
        </p:nvSpPr>
        <p:spPr bwMode="auto">
          <a:xfrm flipV="1">
            <a:off x="4292600" y="1644650"/>
            <a:ext cx="444500" cy="855663"/>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9" name="Line 65"/>
          <p:cNvSpPr>
            <a:spLocks noChangeShapeType="1"/>
          </p:cNvSpPr>
          <p:nvPr/>
        </p:nvSpPr>
        <p:spPr bwMode="auto">
          <a:xfrm>
            <a:off x="3773488" y="3771900"/>
            <a:ext cx="1055687" cy="1158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0" name="Line 66"/>
          <p:cNvSpPr>
            <a:spLocks noChangeShapeType="1"/>
          </p:cNvSpPr>
          <p:nvPr/>
        </p:nvSpPr>
        <p:spPr bwMode="auto">
          <a:xfrm flipV="1">
            <a:off x="4300538" y="2960688"/>
            <a:ext cx="2255837"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1" name="Line 67"/>
          <p:cNvSpPr>
            <a:spLocks noChangeShapeType="1"/>
          </p:cNvSpPr>
          <p:nvPr/>
        </p:nvSpPr>
        <p:spPr bwMode="auto">
          <a:xfrm flipV="1">
            <a:off x="4302125" y="34178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2" name="Line 68"/>
          <p:cNvSpPr>
            <a:spLocks noChangeShapeType="1"/>
          </p:cNvSpPr>
          <p:nvPr/>
        </p:nvSpPr>
        <p:spPr bwMode="auto">
          <a:xfrm flipV="1">
            <a:off x="4302125" y="38750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3" name="Line 69"/>
          <p:cNvSpPr>
            <a:spLocks noChangeShapeType="1"/>
          </p:cNvSpPr>
          <p:nvPr/>
        </p:nvSpPr>
        <p:spPr bwMode="auto">
          <a:xfrm flipV="1">
            <a:off x="4918075" y="2508250"/>
            <a:ext cx="0" cy="1557338"/>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4" name="Line 70"/>
          <p:cNvSpPr>
            <a:spLocks noChangeShapeType="1"/>
          </p:cNvSpPr>
          <p:nvPr/>
        </p:nvSpPr>
        <p:spPr bwMode="auto">
          <a:xfrm flipV="1">
            <a:off x="5530850" y="2500313"/>
            <a:ext cx="0" cy="156527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5" name="Line 71"/>
          <p:cNvSpPr>
            <a:spLocks noChangeShapeType="1"/>
          </p:cNvSpPr>
          <p:nvPr/>
        </p:nvSpPr>
        <p:spPr bwMode="auto">
          <a:xfrm flipV="1">
            <a:off x="6130925" y="2503488"/>
            <a:ext cx="6350" cy="156210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6" name="Line 72"/>
          <p:cNvSpPr>
            <a:spLocks noChangeShapeType="1"/>
          </p:cNvSpPr>
          <p:nvPr/>
        </p:nvSpPr>
        <p:spPr bwMode="auto">
          <a:xfrm flipV="1">
            <a:off x="4302125" y="2500313"/>
            <a:ext cx="0" cy="155892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7" name="Line 73"/>
          <p:cNvSpPr>
            <a:spLocks noChangeShapeType="1"/>
          </p:cNvSpPr>
          <p:nvPr/>
        </p:nvSpPr>
        <p:spPr bwMode="auto">
          <a:xfrm flipV="1">
            <a:off x="4295775" y="2503488"/>
            <a:ext cx="2262188"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8" name="Rectangle 14"/>
          <p:cNvSpPr>
            <a:spLocks noChangeArrowheads="1"/>
          </p:cNvSpPr>
          <p:nvPr/>
        </p:nvSpPr>
        <p:spPr bwMode="auto">
          <a:xfrm>
            <a:off x="4725988" y="1047750"/>
            <a:ext cx="1263650"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29" name="Text Box 75"/>
          <p:cNvSpPr txBox="1">
            <a:spLocks noChangeArrowheads="1"/>
          </p:cNvSpPr>
          <p:nvPr/>
        </p:nvSpPr>
        <p:spPr bwMode="auto">
          <a:xfrm>
            <a:off x="71438" y="2541588"/>
            <a:ext cx="23828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rgbClr val="002060"/>
                </a:solidFill>
                <a:latin typeface="Arial" pitchFamily="34" charset="0"/>
              </a:rPr>
              <a:t>Each thread computes 4 z-axis density map lattice points and associated CC partial sums</a:t>
            </a:r>
          </a:p>
        </p:txBody>
      </p:sp>
      <p:sp>
        <p:nvSpPr>
          <p:cNvPr id="19530" name="Text Box 76"/>
          <p:cNvSpPr txBox="1">
            <a:spLocks noChangeArrowheads="1"/>
          </p:cNvSpPr>
          <p:nvPr/>
        </p:nvSpPr>
        <p:spPr bwMode="auto">
          <a:xfrm>
            <a:off x="6946900" y="2730500"/>
            <a:ext cx="1676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669900"/>
                </a:solidFill>
                <a:latin typeface="Arial" pitchFamily="34" charset="0"/>
              </a:rPr>
              <a:t>Threads producing results that are used</a:t>
            </a:r>
          </a:p>
        </p:txBody>
      </p:sp>
      <p:sp>
        <p:nvSpPr>
          <p:cNvPr id="19531" name="Rectangle 77"/>
          <p:cNvSpPr>
            <a:spLocks noChangeArrowheads="1"/>
          </p:cNvSpPr>
          <p:nvPr/>
        </p:nvSpPr>
        <p:spPr bwMode="auto">
          <a:xfrm>
            <a:off x="2706688" y="2971800"/>
            <a:ext cx="152400" cy="114300"/>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532" name="Line 78"/>
          <p:cNvSpPr>
            <a:spLocks noChangeShapeType="1"/>
          </p:cNvSpPr>
          <p:nvPr/>
        </p:nvSpPr>
        <p:spPr bwMode="auto">
          <a:xfrm>
            <a:off x="3773488" y="2857500"/>
            <a:ext cx="1049337" cy="5746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3" name="Rectangle 79"/>
          <p:cNvSpPr>
            <a:spLocks noChangeAspect="1" noChangeArrowheads="1"/>
          </p:cNvSpPr>
          <p:nvPr/>
        </p:nvSpPr>
        <p:spPr bwMode="auto">
          <a:xfrm>
            <a:off x="4298950" y="2955925"/>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1,0</a:t>
            </a:r>
          </a:p>
        </p:txBody>
      </p:sp>
      <p:sp>
        <p:nvSpPr>
          <p:cNvPr id="19534" name="Line 83"/>
          <p:cNvSpPr>
            <a:spLocks noChangeShapeType="1"/>
          </p:cNvSpPr>
          <p:nvPr/>
        </p:nvSpPr>
        <p:spPr bwMode="auto">
          <a:xfrm rot="-5400000">
            <a:off x="3962400" y="3695700"/>
            <a:ext cx="0" cy="1066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5" name="Line 84"/>
          <p:cNvSpPr>
            <a:spLocks noChangeShapeType="1"/>
          </p:cNvSpPr>
          <p:nvPr/>
        </p:nvSpPr>
        <p:spPr bwMode="auto">
          <a:xfrm rot="5400000" flipH="1">
            <a:off x="2535238" y="2781300"/>
            <a:ext cx="0" cy="495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6" name="Line 85"/>
          <p:cNvSpPr>
            <a:spLocks noChangeShapeType="1"/>
          </p:cNvSpPr>
          <p:nvPr/>
        </p:nvSpPr>
        <p:spPr bwMode="auto">
          <a:xfrm rot="5400000" flipH="1">
            <a:off x="2331244" y="2159794"/>
            <a:ext cx="519112"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7" name="Line 86"/>
          <p:cNvSpPr>
            <a:spLocks noChangeShapeType="1"/>
          </p:cNvSpPr>
          <p:nvPr/>
        </p:nvSpPr>
        <p:spPr bwMode="auto">
          <a:xfrm rot="5400000" flipH="1">
            <a:off x="3827463" y="474663"/>
            <a:ext cx="233362" cy="156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8" name="Rectangle 88"/>
          <p:cNvSpPr>
            <a:spLocks noChangeArrowheads="1"/>
          </p:cNvSpPr>
          <p:nvPr/>
        </p:nvSpPr>
        <p:spPr bwMode="auto">
          <a:xfrm>
            <a:off x="6489700" y="476250"/>
            <a:ext cx="25511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a:solidFill>
                  <a:schemeClr val="tx1"/>
                </a:solidFill>
                <a:latin typeface="Arial" pitchFamily="34" charset="0"/>
              </a:rPr>
              <a:t>Fusion of density and CC calculations into a single CUDA kernel!!!</a:t>
            </a:r>
          </a:p>
          <a:p>
            <a:pPr eaLnBrk="1" hangingPunct="1">
              <a:lnSpc>
                <a:spcPct val="100000"/>
              </a:lnSpc>
              <a:spcBef>
                <a:spcPct val="0"/>
              </a:spcBef>
              <a:buClrTx/>
              <a:buSzTx/>
              <a:buFontTx/>
              <a:buNone/>
            </a:pPr>
            <a:endParaRPr lang="en-US" altLang="en-US" sz="1400" b="1">
              <a:solidFill>
                <a:schemeClr val="tx1"/>
              </a:solidFill>
              <a:latin typeface="Arial" pitchFamily="34" charset="0"/>
            </a:endParaRPr>
          </a:p>
          <a:p>
            <a:pPr eaLnBrk="1" hangingPunct="1">
              <a:lnSpc>
                <a:spcPct val="100000"/>
              </a:lnSpc>
              <a:spcBef>
                <a:spcPct val="0"/>
              </a:spcBef>
              <a:buClrTx/>
              <a:buSzTx/>
              <a:buFontTx/>
              <a:buNone/>
            </a:pPr>
            <a:r>
              <a:rPr lang="en-US" altLang="en-US" sz="1400" b="1">
                <a:solidFill>
                  <a:schemeClr val="tx1"/>
                </a:solidFill>
                <a:latin typeface="Arial" pitchFamily="34" charset="0"/>
              </a:rPr>
              <a:t>Spatial CC map and overall CC value computed in a single pass</a:t>
            </a:r>
          </a:p>
        </p:txBody>
      </p:sp>
      <p:sp>
        <p:nvSpPr>
          <p:cNvPr id="19539" name="Rectangle 89"/>
          <p:cNvSpPr>
            <a:spLocks noGrp="1" noChangeArrowheads="1"/>
          </p:cNvSpPr>
          <p:nvPr>
            <p:ph type="title"/>
          </p:nvPr>
        </p:nvSpPr>
        <p:spPr>
          <a:xfrm>
            <a:off x="71438" y="0"/>
            <a:ext cx="8999537" cy="509588"/>
          </a:xfrm>
        </p:spPr>
        <p:txBody>
          <a:bodyPr>
            <a:normAutofit fontScale="90000"/>
          </a:bodyPr>
          <a:lstStyle/>
          <a:p>
            <a:pPr eaLnBrk="1" hangingPunct="1"/>
            <a:r>
              <a:rPr lang="en-US" altLang="en-US" sz="2800" smtClean="0"/>
              <a:t>Single-Pass MDFF GPU Cross-Correlation</a:t>
            </a:r>
          </a:p>
        </p:txBody>
      </p:sp>
    </p:spTree>
    <p:extLst>
      <p:ext uri="{BB962C8B-B14F-4D97-AF65-F5344CB8AC3E}">
        <p14:creationId xmlns:p14="http://schemas.microsoft.com/office/powerpoint/2010/main" val="2841075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1506" name="Title 1"/>
          <p:cNvSpPr>
            <a:spLocks noGrp="1"/>
          </p:cNvSpPr>
          <p:nvPr>
            <p:ph type="title"/>
          </p:nvPr>
        </p:nvSpPr>
        <p:spPr>
          <a:xfrm>
            <a:off x="304799" y="115888"/>
            <a:ext cx="8744210" cy="449069"/>
          </a:xfrm>
        </p:spPr>
        <p:txBody>
          <a:bodyPr>
            <a:noAutofit/>
          </a:bodyPr>
          <a:lstStyle/>
          <a:p>
            <a:r>
              <a:rPr lang="en-US" altLang="en-US" sz="2400" dirty="0" smtClean="0"/>
              <a:t>Parallel MDFF Cross Correlation Analysis on Cray XK7 </a:t>
            </a:r>
          </a:p>
        </p:txBody>
      </p:sp>
      <p:graphicFrame>
        <p:nvGraphicFramePr>
          <p:cNvPr id="3" name="Table 2"/>
          <p:cNvGraphicFramePr>
            <a:graphicFrameLocks noGrp="1"/>
          </p:cNvGraphicFramePr>
          <p:nvPr>
            <p:extLst>
              <p:ext uri="{D42A27DB-BD31-4B8C-83A1-F6EECF244321}">
                <p14:modId xmlns:p14="http://schemas.microsoft.com/office/powerpoint/2010/main" val="787274662"/>
              </p:ext>
            </p:extLst>
          </p:nvPr>
        </p:nvGraphicFramePr>
        <p:xfrm>
          <a:off x="139700" y="1056390"/>
          <a:ext cx="4191000" cy="3406815"/>
        </p:xfrm>
        <a:graphic>
          <a:graphicData uri="http://schemas.openxmlformats.org/drawingml/2006/table">
            <a:tbl>
              <a:tblPr firstRow="1" bandRow="1">
                <a:tableStyleId>{5C22544A-7EE6-4342-B048-85BDC9FD1C3A}</a:tableStyleId>
              </a:tblPr>
              <a:tblGrid>
                <a:gridCol w="1949125"/>
                <a:gridCol w="2241875"/>
              </a:tblGrid>
              <a:tr h="367864">
                <a:tc gridSpan="2">
                  <a:txBody>
                    <a:bodyPr/>
                    <a:lstStyle/>
                    <a:p>
                      <a:r>
                        <a:rPr lang="en-US" sz="1400" dirty="0" smtClean="0">
                          <a:solidFill>
                            <a:schemeClr val="tx1"/>
                          </a:solidFill>
                        </a:rPr>
                        <a:t>Rabbit Hemorrhagic</a:t>
                      </a:r>
                      <a:r>
                        <a:rPr lang="en-US" sz="1400" baseline="0" dirty="0" smtClean="0">
                          <a:solidFill>
                            <a:schemeClr val="tx1"/>
                          </a:solidFill>
                        </a:rPr>
                        <a:t> Disease Virus (RHDV)</a:t>
                      </a:r>
                      <a:endParaRPr lang="en-US" sz="1400" dirty="0">
                        <a:solidFill>
                          <a:schemeClr val="tx1"/>
                        </a:solidFill>
                      </a:endParaRPr>
                    </a:p>
                  </a:txBody>
                  <a:tcPr marL="91418" marR="91418" marT="34268" marB="34268">
                    <a:solidFill>
                      <a:srgbClr val="99FF99"/>
                    </a:solidFill>
                  </a:tcPr>
                </a:tc>
                <a:tc hMerge="1">
                  <a:txBody>
                    <a:bodyPr/>
                    <a:lstStyle/>
                    <a:p>
                      <a:endParaRPr lang="en-US" sz="1400" dirty="0">
                        <a:solidFill>
                          <a:schemeClr val="tx1"/>
                        </a:solidFill>
                      </a:endParaRPr>
                    </a:p>
                  </a:txBody>
                  <a:tcPr marL="91418" marR="91418" marT="34268" marB="34268">
                    <a:solidFill>
                      <a:srgbClr val="99FF99"/>
                    </a:solidFill>
                  </a:tcPr>
                </a:tc>
              </a:tr>
              <a:tr h="366785">
                <a:tc>
                  <a:txBody>
                    <a:bodyPr/>
                    <a:lstStyle/>
                    <a:p>
                      <a:r>
                        <a:rPr lang="en-US" sz="1400" b="1" dirty="0" err="1" smtClean="0"/>
                        <a:t>Traj</a:t>
                      </a:r>
                      <a:r>
                        <a:rPr lang="en-US" sz="1400" b="1" dirty="0" smtClean="0"/>
                        <a:t>.</a:t>
                      </a:r>
                      <a:r>
                        <a:rPr lang="en-US" sz="1400" b="1" baseline="0" dirty="0" smtClean="0"/>
                        <a:t> frames</a:t>
                      </a:r>
                      <a:endParaRPr lang="en-US" sz="1400" b="1" dirty="0"/>
                    </a:p>
                  </a:txBody>
                  <a:tcPr marL="91418" marR="91418" marT="34268" marB="34268"/>
                </a:tc>
                <a:tc>
                  <a:txBody>
                    <a:bodyPr/>
                    <a:lstStyle/>
                    <a:p>
                      <a:r>
                        <a:rPr lang="en-US" sz="1400" b="1" dirty="0" smtClean="0"/>
                        <a:t>10,000</a:t>
                      </a:r>
                      <a:endParaRPr lang="en-US" sz="1400" b="1" dirty="0"/>
                    </a:p>
                  </a:txBody>
                  <a:tcPr marL="91418" marR="91418" marT="34268" marB="34268"/>
                </a:tc>
              </a:tr>
              <a:tr h="635841">
                <a:tc>
                  <a:txBody>
                    <a:bodyPr/>
                    <a:lstStyle/>
                    <a:p>
                      <a:r>
                        <a:rPr lang="en-US" sz="1400" b="1" dirty="0" smtClean="0"/>
                        <a:t>Structure component</a:t>
                      </a:r>
                      <a:r>
                        <a:rPr lang="en-US" sz="1400" b="1" baseline="0" dirty="0" smtClean="0"/>
                        <a:t> s</a:t>
                      </a:r>
                      <a:r>
                        <a:rPr lang="en-US" sz="1400" b="1" dirty="0" smtClean="0"/>
                        <a:t>elections</a:t>
                      </a:r>
                      <a:endParaRPr lang="en-US" sz="1400" b="1" dirty="0"/>
                    </a:p>
                  </a:txBody>
                  <a:tcPr marL="91418" marR="91418" marT="34268" marB="34268"/>
                </a:tc>
                <a:tc>
                  <a:txBody>
                    <a:bodyPr/>
                    <a:lstStyle/>
                    <a:p>
                      <a:r>
                        <a:rPr lang="en-US" sz="1400" b="1" dirty="0" smtClean="0"/>
                        <a:t>720</a:t>
                      </a:r>
                      <a:endParaRPr lang="en-US" sz="1400" b="1" dirty="0"/>
                    </a:p>
                  </a:txBody>
                  <a:tcPr marL="91418" marR="91418" marT="34268" marB="34268"/>
                </a:tc>
              </a:tr>
              <a:tr h="668618">
                <a:tc>
                  <a:txBody>
                    <a:bodyPr/>
                    <a:lstStyle/>
                    <a:p>
                      <a:r>
                        <a:rPr lang="en-US" sz="1400" b="1" dirty="0" smtClean="0"/>
                        <a:t>Single-node XK7</a:t>
                      </a:r>
                    </a:p>
                    <a:p>
                      <a:r>
                        <a:rPr lang="en-US" sz="1400" b="1" dirty="0" smtClean="0"/>
                        <a:t>(projected)</a:t>
                      </a:r>
                      <a:endParaRPr lang="en-US" sz="1400" b="1" dirty="0"/>
                    </a:p>
                  </a:txBody>
                  <a:tcPr marL="91418" marR="91418" marT="34268" marB="34268"/>
                </a:tc>
                <a:tc>
                  <a:txBody>
                    <a:bodyPr/>
                    <a:lstStyle/>
                    <a:p>
                      <a:r>
                        <a:rPr lang="en-US" sz="1400" b="1" dirty="0" smtClean="0"/>
                        <a:t>336 hours (14 days)</a:t>
                      </a:r>
                      <a:endParaRPr lang="en-US" sz="1400" b="1" dirty="0"/>
                    </a:p>
                  </a:txBody>
                  <a:tcPr marL="91418" marR="91418" marT="34268" marB="34268"/>
                </a:tc>
              </a:tr>
              <a:tr h="647466">
                <a:tc>
                  <a:txBody>
                    <a:bodyPr/>
                    <a:lstStyle/>
                    <a:p>
                      <a:r>
                        <a:rPr lang="en-US" sz="1400" b="1" dirty="0" smtClean="0"/>
                        <a:t>128-node</a:t>
                      </a:r>
                      <a:r>
                        <a:rPr lang="en-US" sz="1400" b="1" baseline="0" dirty="0" smtClean="0"/>
                        <a:t> XK7</a:t>
                      </a:r>
                      <a:endParaRPr lang="en-US" sz="1400" b="1" dirty="0"/>
                    </a:p>
                  </a:txBody>
                  <a:tcPr marL="91418" marR="91418" marT="34268" marB="34268"/>
                </a:tc>
                <a:tc>
                  <a:txBody>
                    <a:bodyPr/>
                    <a:lstStyle/>
                    <a:p>
                      <a:r>
                        <a:rPr lang="en-US" sz="1400" b="1" dirty="0" smtClean="0"/>
                        <a:t>3.2 hours</a:t>
                      </a:r>
                    </a:p>
                    <a:p>
                      <a:r>
                        <a:rPr lang="en-US" sz="1400" b="1" dirty="0" smtClean="0"/>
                        <a:t>105x speedup</a:t>
                      </a:r>
                      <a:endParaRPr lang="en-US" sz="1400" b="1" dirty="0"/>
                    </a:p>
                  </a:txBody>
                  <a:tcPr marL="91418" marR="91418" marT="34268" marB="34268"/>
                </a:tc>
              </a:tr>
              <a:tr h="647466">
                <a:tc>
                  <a:txBody>
                    <a:bodyPr/>
                    <a:lstStyle/>
                    <a:p>
                      <a:r>
                        <a:rPr lang="en-US" sz="1400" b="1" dirty="0" smtClean="0"/>
                        <a:t>2048</a:t>
                      </a:r>
                      <a:r>
                        <a:rPr lang="en-US" sz="1400" b="1" baseline="0" dirty="0" smtClean="0"/>
                        <a:t>-node XK7</a:t>
                      </a:r>
                      <a:endParaRPr lang="en-US" sz="1400" b="1" dirty="0"/>
                    </a:p>
                  </a:txBody>
                  <a:tcPr marL="91418" marR="91418" marT="34268" marB="34268"/>
                </a:tc>
                <a:tc>
                  <a:txBody>
                    <a:bodyPr/>
                    <a:lstStyle/>
                    <a:p>
                      <a:r>
                        <a:rPr lang="en-US" sz="1400" b="1" dirty="0" smtClean="0"/>
                        <a:t>19.5 minutes</a:t>
                      </a:r>
                    </a:p>
                    <a:p>
                      <a:r>
                        <a:rPr lang="en-US" sz="1400" b="1" dirty="0" smtClean="0"/>
                        <a:t>1035x speedup</a:t>
                      </a:r>
                      <a:endParaRPr lang="en-US" sz="1400" b="1" dirty="0"/>
                    </a:p>
                  </a:txBody>
                  <a:tcPr marL="91418" marR="91418" marT="34268" marB="34268"/>
                </a:tc>
              </a:tr>
            </a:tbl>
          </a:graphicData>
        </a:graphic>
      </p:graphicFrame>
      <p:pic>
        <p:nvPicPr>
          <p:cNvPr id="21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700" y="1119749"/>
            <a:ext cx="2711227" cy="250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304" t="86967" r="16074" b="1"/>
          <a:stretch/>
        </p:blipFill>
        <p:spPr bwMode="auto">
          <a:xfrm>
            <a:off x="6878874" y="904963"/>
            <a:ext cx="2315688" cy="36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5" name="TextBox 3"/>
          <p:cNvSpPr txBox="1">
            <a:spLocks noChangeArrowheads="1"/>
          </p:cNvSpPr>
          <p:nvPr/>
        </p:nvSpPr>
        <p:spPr bwMode="auto">
          <a:xfrm>
            <a:off x="6878874" y="564957"/>
            <a:ext cx="22651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R</a:t>
            </a:r>
            <a:r>
              <a:rPr lang="en-US" altLang="en-US" sz="2000" b="1" dirty="0" smtClean="0"/>
              <a:t>elative CC</a:t>
            </a:r>
            <a:endParaRPr lang="en-US" altLang="en-US" sz="2000" b="1" dirty="0"/>
          </a:p>
        </p:txBody>
      </p:sp>
      <p:sp>
        <p:nvSpPr>
          <p:cNvPr id="21536" name="TextBox 4"/>
          <p:cNvSpPr txBox="1">
            <a:spLocks noChangeArrowheads="1"/>
          </p:cNvSpPr>
          <p:nvPr/>
        </p:nvSpPr>
        <p:spPr bwMode="auto">
          <a:xfrm>
            <a:off x="0" y="4472945"/>
            <a:ext cx="4330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smtClean="0">
                <a:latin typeface="Arial" pitchFamily="34" charset="0"/>
                <a:cs typeface="Arial" pitchFamily="34" charset="0"/>
              </a:rPr>
              <a:t>Calculation of 7M CCs would take        </a:t>
            </a:r>
            <a:r>
              <a:rPr lang="en-US" altLang="en-US" sz="2000" b="1" dirty="0">
                <a:latin typeface="Arial" pitchFamily="34" charset="0"/>
                <a:cs typeface="Arial" pitchFamily="34" charset="0"/>
              </a:rPr>
              <a:t>5 years </a:t>
            </a:r>
            <a:r>
              <a:rPr lang="en-US" altLang="en-US" sz="2000" dirty="0">
                <a:latin typeface="Arial" pitchFamily="34" charset="0"/>
                <a:cs typeface="Arial" pitchFamily="34" charset="0"/>
              </a:rPr>
              <a:t>using </a:t>
            </a:r>
            <a:r>
              <a:rPr lang="en-US" altLang="en-US" sz="2000" dirty="0" smtClean="0">
                <a:latin typeface="Arial" pitchFamily="34" charset="0"/>
                <a:cs typeface="Arial" pitchFamily="34" charset="0"/>
              </a:rPr>
              <a:t>serial CPU algorithm!</a:t>
            </a:r>
            <a:endParaRPr lang="en-US" altLang="en-US" sz="2000" dirty="0">
              <a:latin typeface="Arial" pitchFamily="34" charset="0"/>
              <a:cs typeface="Arial" pitchFamily="34" charset="0"/>
            </a:endParaRPr>
          </a:p>
        </p:txBody>
      </p:sp>
      <p:sp>
        <p:nvSpPr>
          <p:cNvPr id="2" name="Rectangle 1"/>
          <p:cNvSpPr/>
          <p:nvPr/>
        </p:nvSpPr>
        <p:spPr>
          <a:xfrm>
            <a:off x="4719638" y="4660929"/>
            <a:ext cx="4329371" cy="307777"/>
          </a:xfrm>
          <a:prstGeom prst="rect">
            <a:avLst/>
          </a:prstGeom>
        </p:spPr>
        <p:txBody>
          <a:bodyPr wrap="square">
            <a:spAutoFit/>
          </a:bodyPr>
          <a:lstStyle/>
          <a:p>
            <a:r>
              <a:rPr lang="en-US" sz="1400" b="1" dirty="0" smtClean="0">
                <a:solidFill>
                  <a:prstClr val="black"/>
                </a:solidFill>
              </a:rPr>
              <a:t>Stone et al., Faraday Discuss., </a:t>
            </a:r>
            <a:r>
              <a:rPr lang="en-US" sz="1400" b="1" dirty="0">
                <a:solidFill>
                  <a:prstClr val="black"/>
                </a:solidFill>
              </a:rPr>
              <a:t>169:265-283, 2014.</a:t>
            </a: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871" t="2691" r="1569" b="23540"/>
          <a:stretch/>
        </p:blipFill>
        <p:spPr bwMode="auto">
          <a:xfrm>
            <a:off x="7229753" y="1443408"/>
            <a:ext cx="1682957" cy="265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a:spLocks noChangeArrowheads="1"/>
          </p:cNvSpPr>
          <p:nvPr/>
        </p:nvSpPr>
        <p:spPr bwMode="auto">
          <a:xfrm>
            <a:off x="7229753" y="4097898"/>
            <a:ext cx="16829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Time</a:t>
            </a:r>
            <a:endParaRPr lang="en-US" altLang="en-US" sz="2000" b="1" dirty="0"/>
          </a:p>
        </p:txBody>
      </p:sp>
      <p:sp>
        <p:nvSpPr>
          <p:cNvPr id="12" name="TextBox 3"/>
          <p:cNvSpPr txBox="1">
            <a:spLocks noChangeArrowheads="1"/>
          </p:cNvSpPr>
          <p:nvPr/>
        </p:nvSpPr>
        <p:spPr bwMode="auto">
          <a:xfrm>
            <a:off x="5832252" y="2174425"/>
            <a:ext cx="2419350" cy="40011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Structure</a:t>
            </a:r>
            <a:endParaRPr lang="en-US" altLang="en-US" sz="2000" b="1" dirty="0"/>
          </a:p>
        </p:txBody>
      </p:sp>
      <p:sp>
        <p:nvSpPr>
          <p:cNvPr id="13" name="TextBox 3"/>
          <p:cNvSpPr txBox="1">
            <a:spLocks noChangeArrowheads="1"/>
          </p:cNvSpPr>
          <p:nvPr/>
        </p:nvSpPr>
        <p:spPr bwMode="auto">
          <a:xfrm>
            <a:off x="4669555" y="3629211"/>
            <a:ext cx="2033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RHDV colored by relative CC</a:t>
            </a:r>
            <a:endParaRPr lang="en-US" altLang="en-US" sz="2000" b="1" dirty="0"/>
          </a:p>
        </p:txBody>
      </p:sp>
    </p:spTree>
    <p:extLst>
      <p:ext uri="{BB962C8B-B14F-4D97-AF65-F5344CB8AC3E}">
        <p14:creationId xmlns:p14="http://schemas.microsoft.com/office/powerpoint/2010/main" val="1396529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5294" y="106326"/>
            <a:ext cx="8229600" cy="1254641"/>
          </a:xfrm>
        </p:spPr>
        <p:txBody>
          <a:bodyPr>
            <a:normAutofit fontScale="90000"/>
          </a:bodyPr>
          <a:lstStyle/>
          <a:p>
            <a:r>
              <a:rPr lang="en-US" altLang="en-US" sz="3200" dirty="0" smtClean="0"/>
              <a:t>VMD Tesla P100 Cross Correlation Performance</a:t>
            </a:r>
            <a:br>
              <a:rPr lang="en-US" altLang="en-US" sz="3200" dirty="0" smtClean="0"/>
            </a:br>
            <a:r>
              <a:rPr lang="en-US" altLang="en-US" sz="2200" dirty="0"/>
              <a:t>Rabbit </a:t>
            </a:r>
            <a:r>
              <a:rPr lang="en-US" altLang="en-US" sz="2200" dirty="0" smtClean="0"/>
              <a:t>Hemorrhagic Disease Virus: 702K atoms, 6.5</a:t>
            </a:r>
            <a:r>
              <a:rPr lang="en-US" sz="2200" dirty="0" smtClean="0"/>
              <a:t>Å resolution</a:t>
            </a:r>
            <a:br>
              <a:rPr lang="en-US" sz="2200" dirty="0" smtClean="0"/>
            </a:br>
            <a:r>
              <a:rPr lang="en-US" sz="2200" dirty="0" smtClean="0"/>
              <a:t/>
            </a:r>
            <a:br>
              <a:rPr lang="en-US" sz="2200" dirty="0" smtClean="0"/>
            </a:br>
            <a:r>
              <a:rPr lang="en-US" sz="2200" dirty="0" smtClean="0"/>
              <a:t>P100 Die-Stacked Mem Accelerates Bandwidth Intensive Calculation</a:t>
            </a:r>
            <a:endParaRPr lang="en-US" altLang="en-US" sz="2200" dirty="0" smtClean="0"/>
          </a:p>
        </p:txBody>
      </p:sp>
      <p:graphicFrame>
        <p:nvGraphicFramePr>
          <p:cNvPr id="3" name="Table 2"/>
          <p:cNvGraphicFramePr>
            <a:graphicFrameLocks noGrp="1"/>
          </p:cNvGraphicFramePr>
          <p:nvPr>
            <p:extLst>
              <p:ext uri="{D42A27DB-BD31-4B8C-83A1-F6EECF244321}">
                <p14:modId xmlns:p14="http://schemas.microsoft.com/office/powerpoint/2010/main" val="3783945035"/>
              </p:ext>
            </p:extLst>
          </p:nvPr>
        </p:nvGraphicFramePr>
        <p:xfrm>
          <a:off x="121877" y="1447948"/>
          <a:ext cx="8856921" cy="2679889"/>
        </p:xfrm>
        <a:graphic>
          <a:graphicData uri="http://schemas.openxmlformats.org/drawingml/2006/table">
            <a:tbl>
              <a:tblPr firstRow="1" bandRow="1">
                <a:tableStyleId>{5C22544A-7EE6-4342-B048-85BDC9FD1C3A}</a:tableStyleId>
              </a:tblPr>
              <a:tblGrid>
                <a:gridCol w="4913151"/>
                <a:gridCol w="3943770"/>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Speedup vs. Chimera,   VMD+GPU</a:t>
                      </a:r>
                      <a:endParaRPr lang="en-US" sz="1400" dirty="0" smtClean="0">
                        <a:solidFill>
                          <a:schemeClr val="tx1"/>
                        </a:solidFill>
                      </a:endParaRPr>
                    </a:p>
                  </a:txBody>
                  <a:tcPr marL="91458" marR="91458" marT="34297" marB="34297">
                    <a:solidFill>
                      <a:srgbClr val="99FF99"/>
                    </a:solidFill>
                  </a:tcPr>
                </a:tc>
              </a:tr>
              <a:tr h="359833">
                <a:tc>
                  <a:txBody>
                    <a:bodyPr/>
                    <a:lstStyle/>
                    <a:p>
                      <a:r>
                        <a:rPr lang="en-US" sz="1400" b="0" dirty="0" smtClean="0"/>
                        <a:t>Chimera</a:t>
                      </a:r>
                      <a:r>
                        <a:rPr lang="en-US" sz="1400" b="0" baseline="0" dirty="0" smtClean="0"/>
                        <a:t> Xeon E5-2687W (2 socket) [1]</a:t>
                      </a:r>
                      <a:endParaRPr lang="en-US" sz="1400" b="0" dirty="0"/>
                    </a:p>
                  </a:txBody>
                  <a:tcPr marL="91458" marR="91458" marT="34297" marB="34297"/>
                </a:tc>
                <a:tc>
                  <a:txBody>
                    <a:bodyPr/>
                    <a:lstStyle/>
                    <a:p>
                      <a:r>
                        <a:rPr lang="en-US" sz="1400" b="0" dirty="0" smtClean="0"/>
                        <a:t>15.860s,                              1x</a:t>
                      </a:r>
                      <a:endParaRPr lang="en-US" sz="1400" b="0" dirty="0"/>
                    </a:p>
                  </a:txBody>
                  <a:tcPr marL="91458" marR="91458" marT="34297" marB="34297"/>
                </a:tc>
              </a:tr>
              <a:tr h="359833">
                <a:tc>
                  <a:txBody>
                    <a:bodyPr/>
                    <a:lstStyle/>
                    <a:p>
                      <a:r>
                        <a:rPr lang="en-US" sz="1400" b="0" dirty="0" smtClean="0"/>
                        <a:t>VMD</a:t>
                      </a:r>
                      <a:r>
                        <a:rPr lang="en-US" sz="1400" b="0" baseline="0" dirty="0" smtClean="0"/>
                        <a:t>-CPU IBM Power8 VSX SIMD (2 socket) [2]</a:t>
                      </a:r>
                      <a:endParaRPr lang="en-US" sz="1400" b="0" dirty="0"/>
                    </a:p>
                  </a:txBody>
                  <a:tcPr marL="91458" marR="91458" marT="34297" marB="34297"/>
                </a:tc>
                <a:tc>
                  <a:txBody>
                    <a:bodyPr/>
                    <a:lstStyle/>
                    <a:p>
                      <a:r>
                        <a:rPr lang="en-US" sz="1400" b="0" dirty="0" smtClean="0"/>
                        <a:t>  1.334s,</a:t>
                      </a:r>
                      <a:r>
                        <a:rPr lang="en-US" sz="1400" b="0" baseline="0" dirty="0" smtClean="0"/>
                        <a:t>                            12x</a:t>
                      </a:r>
                      <a:endParaRPr lang="en-US" sz="1400" b="0" dirty="0"/>
                    </a:p>
                  </a:txBody>
                  <a:tcPr marL="91458" marR="91458" marT="34297" marB="34297"/>
                </a:tc>
              </a:tr>
              <a:tr h="359833">
                <a:tc>
                  <a:txBody>
                    <a:bodyPr/>
                    <a:lstStyle/>
                    <a:p>
                      <a:r>
                        <a:rPr lang="en-US" sz="1400" b="0" dirty="0" smtClean="0"/>
                        <a:t>VMD-CPU</a:t>
                      </a:r>
                      <a:r>
                        <a:rPr lang="en-US" sz="1400" b="0" baseline="0" dirty="0" smtClean="0"/>
                        <a:t> Intel </a:t>
                      </a:r>
                      <a:r>
                        <a:rPr lang="en-US" sz="1400" b="0" dirty="0" smtClean="0"/>
                        <a:t>Xeon E5-2660v3 SIMD (2 socket) [2]</a:t>
                      </a:r>
                      <a:endParaRPr lang="en-US" sz="1100" b="0" dirty="0"/>
                    </a:p>
                  </a:txBody>
                  <a:tcPr marL="91458" marR="91458" marT="34297" marB="34297"/>
                </a:tc>
                <a:tc>
                  <a:txBody>
                    <a:bodyPr/>
                    <a:lstStyle/>
                    <a:p>
                      <a:r>
                        <a:rPr lang="en-US" sz="1400" b="0" dirty="0" smtClean="0"/>
                        <a:t>  0.905s,                            17x</a:t>
                      </a:r>
                      <a:endParaRPr lang="en-US" sz="1400" b="0" dirty="0"/>
                    </a:p>
                  </a:txBody>
                  <a:tcPr marL="91458" marR="91458" marT="34297" marB="34297"/>
                </a:tc>
              </a:tr>
              <a:tr h="329609">
                <a:tc>
                  <a:txBody>
                    <a:bodyPr/>
                    <a:lstStyle/>
                    <a:p>
                      <a:r>
                        <a:rPr lang="en-US" sz="1400" b="0" dirty="0" smtClean="0"/>
                        <a:t>VMD-CUDA</a:t>
                      </a:r>
                      <a:r>
                        <a:rPr lang="en-US" sz="1400" b="0" baseline="0" dirty="0" smtClean="0"/>
                        <a:t> IBM Power8 + 1x Tesla K40 [2]</a:t>
                      </a:r>
                      <a:endParaRPr lang="en-US" sz="1400" b="0" dirty="0"/>
                    </a:p>
                  </a:txBody>
                  <a:tcPr marL="91458" marR="91458" marT="34297" marB="34297"/>
                </a:tc>
                <a:tc>
                  <a:txBody>
                    <a:bodyPr/>
                    <a:lstStyle/>
                    <a:p>
                      <a:r>
                        <a:rPr lang="en-US" sz="1400" b="0" dirty="0" smtClean="0"/>
                        <a:t>  0.488s,                            32x          </a:t>
                      </a:r>
                      <a:r>
                        <a:rPr lang="en-US" sz="1400" b="0" baseline="0" dirty="0" smtClean="0"/>
                        <a:t> </a:t>
                      </a:r>
                      <a:r>
                        <a:rPr lang="en-US" sz="1400" b="0" dirty="0" smtClean="0"/>
                        <a:t>  </a:t>
                      </a:r>
                      <a:r>
                        <a:rPr lang="en-US" sz="1400" b="1" dirty="0" smtClean="0"/>
                        <a:t>0.9x</a:t>
                      </a:r>
                      <a:endParaRPr lang="en-US" sz="1400" b="1" dirty="0"/>
                    </a:p>
                  </a:txBody>
                  <a:tcPr marL="91458" marR="91458" marT="34297" marB="34297"/>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0" baseline="0" dirty="0" smtClean="0"/>
                        <a:t>  35</a:t>
                      </a:r>
                      <a:r>
                        <a:rPr lang="en-US" sz="1400" b="0" dirty="0" smtClean="0"/>
                        <a:t>x             </a:t>
                      </a:r>
                      <a:r>
                        <a:rPr lang="en-US" sz="1400" b="1" dirty="0" smtClean="0"/>
                        <a:t>1.0x</a:t>
                      </a:r>
                      <a:endParaRPr lang="en-US" sz="1400" b="1" dirty="0"/>
                    </a:p>
                  </a:txBody>
                  <a:tcPr marL="91458" marR="91458" marT="34297" marB="34297"/>
                </a:tc>
              </a:tr>
              <a:tr h="329609">
                <a:tc>
                  <a:txBody>
                    <a:bodyPr/>
                    <a:lstStyle/>
                    <a:p>
                      <a:r>
                        <a:rPr lang="en-US" sz="1400" b="1" dirty="0" smtClean="0"/>
                        <a:t>VMD-CUDA</a:t>
                      </a:r>
                      <a:r>
                        <a:rPr lang="en-US" sz="1400" b="1" baseline="0" dirty="0" smtClean="0"/>
                        <a:t> 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0.090s,                          </a:t>
                      </a:r>
                      <a:r>
                        <a:rPr lang="en-US" sz="1400" b="0" dirty="0" smtClean="0"/>
                        <a:t>176x</a:t>
                      </a:r>
                      <a:r>
                        <a:rPr lang="en-US" sz="1400" b="1" dirty="0" smtClean="0"/>
                        <a:t>      </a:t>
                      </a:r>
                      <a:r>
                        <a:rPr lang="en-US" sz="1400" b="1" baseline="0" dirty="0" smtClean="0"/>
                        <a:t>   </a:t>
                      </a:r>
                      <a:r>
                        <a:rPr lang="en-US" sz="1400" b="1" dirty="0" smtClean="0"/>
                        <a:t>    5.1x </a:t>
                      </a:r>
                      <a:endParaRPr lang="en-US" sz="1400" b="1" dirty="0"/>
                    </a:p>
                  </a:txBody>
                  <a:tcPr marL="91458" marR="91458" marT="34297" marB="34297"/>
                </a:tc>
              </a:tr>
              <a:tr h="329609">
                <a:tc>
                  <a:txBody>
                    <a:bodyPr/>
                    <a:lstStyle/>
                    <a:p>
                      <a:r>
                        <a:rPr lang="en-US" sz="1400" b="1" dirty="0" smtClean="0"/>
                        <a:t>VMD-CUDA</a:t>
                      </a:r>
                      <a:r>
                        <a:rPr lang="en-US" sz="1400" b="1" baseline="0" dirty="0" smtClean="0"/>
                        <a:t> IBM Power8 “Minsky”   + 1x Tesla P100</a:t>
                      </a:r>
                      <a:endParaRPr lang="en-US" sz="1100" b="1" dirty="0"/>
                    </a:p>
                  </a:txBody>
                  <a:tcPr marL="91458" marR="91458" marT="34297" marB="34297"/>
                </a:tc>
                <a:tc>
                  <a:txBody>
                    <a:bodyPr/>
                    <a:lstStyle/>
                    <a:p>
                      <a:r>
                        <a:rPr lang="en-US" sz="1400" b="1" dirty="0" smtClean="0"/>
                        <a:t>  0.080s,                          </a:t>
                      </a:r>
                      <a:r>
                        <a:rPr lang="en-US" sz="1400" b="0" dirty="0" smtClean="0"/>
                        <a:t>198x</a:t>
                      </a:r>
                      <a:r>
                        <a:rPr lang="en-US" sz="1400" b="1" dirty="0" smtClean="0"/>
                        <a:t>            </a:t>
                      </a:r>
                      <a:r>
                        <a:rPr lang="en-US" sz="1400" b="1" baseline="0" dirty="0" smtClean="0"/>
                        <a:t> 5.7</a:t>
                      </a:r>
                      <a:r>
                        <a:rPr lang="en-US" sz="1400" b="1" dirty="0" smtClean="0"/>
                        <a:t>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595902" y="4127837"/>
            <a:ext cx="8078992" cy="1015663"/>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smtClean="0">
                <a:latin typeface="Arial" pitchFamily="34" charset="0"/>
                <a:cs typeface="Arial" pitchFamily="34" charset="0"/>
              </a:rPr>
              <a:t>[1] GPU-Accelerated </a:t>
            </a:r>
            <a:r>
              <a:rPr lang="en-US" altLang="en-US" sz="1200" b="1" dirty="0">
                <a:latin typeface="Arial" pitchFamily="34" charset="0"/>
                <a:cs typeface="Arial" pitchFamily="34" charset="0"/>
              </a:rPr>
              <a:t>Analysis and Visualization of Large Structures Solved by Molecular Dynamics Flexible Fitting.  </a:t>
            </a:r>
            <a:r>
              <a:rPr lang="en-US" altLang="en-US" sz="1200" dirty="0">
                <a:latin typeface="Arial" pitchFamily="34" charset="0"/>
                <a:cs typeface="Arial" pitchFamily="34" charset="0"/>
              </a:rPr>
              <a:t>J. E. Stone, R. McGreevy, B. </a:t>
            </a:r>
            <a:r>
              <a:rPr lang="en-US" altLang="en-US" sz="1200" dirty="0" err="1">
                <a:latin typeface="Arial" pitchFamily="34" charset="0"/>
                <a:cs typeface="Arial" pitchFamily="34" charset="0"/>
              </a:rPr>
              <a:t>Isralewitz</a:t>
            </a:r>
            <a:r>
              <a:rPr lang="en-US" altLang="en-US" sz="1200" dirty="0">
                <a:latin typeface="Arial" pitchFamily="34" charset="0"/>
                <a:cs typeface="Arial" pitchFamily="34" charset="0"/>
              </a:rPr>
              <a:t>, and K. </a:t>
            </a:r>
            <a:r>
              <a:rPr lang="en-US" altLang="en-US" sz="1200" dirty="0" err="1">
                <a:latin typeface="Arial" pitchFamily="34" charset="0"/>
                <a:cs typeface="Arial" pitchFamily="34" charset="0"/>
              </a:rPr>
              <a:t>Schulten</a:t>
            </a:r>
            <a:r>
              <a:rPr lang="en-US" altLang="en-US" sz="1200" dirty="0">
                <a:latin typeface="Arial" pitchFamily="34" charset="0"/>
                <a:cs typeface="Arial" pitchFamily="34" charset="0"/>
              </a:rPr>
              <a:t>.  Faraday Discussions 169:265-283, 2014</a:t>
            </a:r>
            <a:r>
              <a:rPr lang="en-US" altLang="en-US" sz="1200" dirty="0" smtClean="0">
                <a:latin typeface="Arial" pitchFamily="34" charset="0"/>
                <a:cs typeface="Arial" pitchFamily="34" charset="0"/>
              </a:rPr>
              <a:t>.</a:t>
            </a:r>
          </a:p>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[2]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
        <p:nvSpPr>
          <p:cNvPr id="5" name="Rectangle 4"/>
          <p:cNvSpPr/>
          <p:nvPr/>
        </p:nvSpPr>
        <p:spPr>
          <a:xfrm>
            <a:off x="121877" y="3473763"/>
            <a:ext cx="8856921" cy="643102"/>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37083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70" y="205979"/>
            <a:ext cx="7047186" cy="787248"/>
          </a:xfrm>
        </p:spPr>
        <p:txBody>
          <a:bodyPr>
            <a:noAutofit/>
          </a:bodyPr>
          <a:lstStyle/>
          <a:p>
            <a:r>
              <a:rPr lang="en-US" sz="2800" dirty="0" smtClean="0"/>
              <a:t>VMD Tesla P100 Performance for</a:t>
            </a:r>
            <a:br>
              <a:rPr lang="en-US" sz="2800" dirty="0" smtClean="0"/>
            </a:br>
            <a:r>
              <a:rPr lang="en-US" altLang="en-US" sz="2800" dirty="0"/>
              <a:t>C</a:t>
            </a:r>
            <a:r>
              <a:rPr lang="en-US" altLang="en-US" sz="2800" baseline="-25000" dirty="0"/>
              <a:t>60 </a:t>
            </a:r>
            <a:r>
              <a:rPr lang="en-US" altLang="en-US" sz="2800" baseline="-25000" dirty="0" smtClean="0"/>
              <a:t> </a:t>
            </a:r>
            <a:r>
              <a:rPr lang="en-US" sz="2800" dirty="0" smtClean="0"/>
              <a:t>Molecular Orbitals, 516x519x507 grid </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3199561936"/>
              </p:ext>
            </p:extLst>
          </p:nvPr>
        </p:nvGraphicFramePr>
        <p:xfrm>
          <a:off x="201805" y="1129916"/>
          <a:ext cx="6924209" cy="2979274"/>
        </p:xfrm>
        <a:graphic>
          <a:graphicData uri="http://schemas.openxmlformats.org/drawingml/2006/table">
            <a:tbl>
              <a:tblPr firstRow="1" bandRow="1">
                <a:tableStyleId>{5C22544A-7EE6-4342-B048-85BDC9FD1C3A}</a:tableStyleId>
              </a:tblPr>
              <a:tblGrid>
                <a:gridCol w="4656630"/>
                <a:gridCol w="2267579"/>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       Speedup</a:t>
                      </a:r>
                    </a:p>
                  </a:txBody>
                  <a:tcPr marL="91458" marR="91458" marT="34297" marB="34297">
                    <a:solidFill>
                      <a:srgbClr val="99FF99"/>
                    </a:solidFill>
                  </a:tcPr>
                </a:tc>
              </a:tr>
              <a:tr h="359833">
                <a:tc>
                  <a:txBody>
                    <a:bodyPr/>
                    <a:lstStyle/>
                    <a:p>
                      <a:r>
                        <a:rPr lang="en-US" sz="1400" b="0" baseline="0" dirty="0" smtClean="0"/>
                        <a:t>IBM Power8 (2 socket) (ORNL ‘crest’) [1]</a:t>
                      </a:r>
                      <a:endParaRPr lang="en-US" sz="1400" b="0" dirty="0"/>
                    </a:p>
                  </a:txBody>
                  <a:tcPr marL="91458" marR="91458" marT="34297" marB="34297"/>
                </a:tc>
                <a:tc>
                  <a:txBody>
                    <a:bodyPr/>
                    <a:lstStyle/>
                    <a:p>
                      <a:r>
                        <a:rPr lang="en-US" sz="1400" b="0" dirty="0" smtClean="0"/>
                        <a:t>  8.03s,</a:t>
                      </a:r>
                      <a:r>
                        <a:rPr lang="en-US" sz="1400" b="0" baseline="0" dirty="0" smtClean="0"/>
                        <a:t>            0.4x                 </a:t>
                      </a:r>
                      <a:endParaRPr lang="en-US" sz="1400" b="0" dirty="0"/>
                    </a:p>
                  </a:txBody>
                  <a:tcPr marL="91458" marR="91458" marT="34297" marB="34297"/>
                </a:tc>
              </a:tr>
              <a:tr h="359833">
                <a:tc>
                  <a:txBody>
                    <a:bodyPr/>
                    <a:lstStyle/>
                    <a:p>
                      <a:r>
                        <a:rPr lang="en-US" sz="1400" b="0" baseline="0" dirty="0" smtClean="0"/>
                        <a:t>Intel </a:t>
                      </a:r>
                      <a:r>
                        <a:rPr lang="en-US" sz="1400" b="0" dirty="0" smtClean="0"/>
                        <a:t>Xeon E5-2660v3 (2 socket) [1]</a:t>
                      </a:r>
                      <a:endParaRPr lang="en-US" sz="1100" b="0" dirty="0"/>
                    </a:p>
                  </a:txBody>
                  <a:tcPr marL="91458" marR="91458" marT="34297" marB="34297"/>
                </a:tc>
                <a:tc>
                  <a:txBody>
                    <a:bodyPr/>
                    <a:lstStyle/>
                    <a:p>
                      <a:r>
                        <a:rPr lang="en-US" sz="1400" b="0" dirty="0" smtClean="0"/>
                        <a:t>  7.14s,            0.5x                </a:t>
                      </a:r>
                      <a:endParaRPr lang="en-US" sz="1400" b="0" dirty="0"/>
                    </a:p>
                  </a:txBody>
                  <a:tcPr marL="91458" marR="91458" marT="34297" marB="34297"/>
                </a:tc>
              </a:tr>
              <a:tr h="329609">
                <a:tc>
                  <a:txBody>
                    <a:bodyPr/>
                    <a:lstStyle/>
                    <a:p>
                      <a:r>
                        <a:rPr lang="en-US" sz="1400" b="0" baseline="0" dirty="0" smtClean="0"/>
                        <a:t>IBM Power8 (ORNL ‘crest’) + 1x Tesla K40 [1]</a:t>
                      </a:r>
                      <a:endParaRPr lang="en-US" sz="1400" b="0" dirty="0"/>
                    </a:p>
                  </a:txBody>
                  <a:tcPr marL="91458" marR="91458" marT="34297" marB="34297"/>
                </a:tc>
                <a:tc>
                  <a:txBody>
                    <a:bodyPr/>
                    <a:lstStyle/>
                    <a:p>
                      <a:r>
                        <a:rPr lang="en-US" sz="1400" b="0" dirty="0" smtClean="0"/>
                        <a:t>  3.49s,           </a:t>
                      </a:r>
                      <a:r>
                        <a:rPr lang="en-US" sz="1400" b="1" dirty="0" smtClean="0"/>
                        <a:t> 1.0x                    </a:t>
                      </a:r>
                      <a:endParaRPr lang="en-US" sz="1400" b="1" dirty="0"/>
                    </a:p>
                  </a:txBody>
                  <a:tcPr marL="91458" marR="91458" marT="34297" marB="34297"/>
                </a:tc>
              </a:tr>
              <a:tr h="329609">
                <a:tc>
                  <a:txBody>
                    <a:bodyPr/>
                    <a:lstStyle/>
                    <a:p>
                      <a:r>
                        <a:rPr lang="en-US" sz="1400" b="1" baseline="0" dirty="0" smtClean="0"/>
                        <a:t>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1.35s,            2.5x                 </a:t>
                      </a:r>
                      <a:endParaRPr lang="en-US" sz="1400" b="1" dirty="0"/>
                    </a:p>
                  </a:txBody>
                  <a:tcPr marL="91458" marR="91458" marT="34297" marB="34297"/>
                </a:tc>
              </a:tr>
              <a:tr h="329609">
                <a:tc>
                  <a:txBody>
                    <a:bodyPr/>
                    <a:lstStyle/>
                    <a:p>
                      <a:r>
                        <a:rPr lang="en-US" sz="1400" b="1" baseline="0" dirty="0" smtClean="0"/>
                        <a:t>IBM Power8 “Minsky”       + 1x Tesla P100</a:t>
                      </a:r>
                      <a:endParaRPr lang="en-US" sz="1100" b="1" dirty="0"/>
                    </a:p>
                  </a:txBody>
                  <a:tcPr marL="91458" marR="91458" marT="34297" marB="34297"/>
                </a:tc>
                <a:tc>
                  <a:txBody>
                    <a:bodyPr/>
                    <a:lstStyle/>
                    <a:p>
                      <a:r>
                        <a:rPr lang="en-US" sz="1400" b="1" dirty="0" smtClean="0"/>
                        <a:t>  1.09s,            3.3x             </a:t>
                      </a:r>
                      <a:endParaRPr lang="en-US" sz="1400" b="1" dirty="0"/>
                    </a:p>
                  </a:txBody>
                  <a:tcPr marL="91458" marR="91458" marT="34297" marB="34297"/>
                </a:tc>
              </a:tr>
              <a:tr h="329609">
                <a:tc>
                  <a:txBody>
                    <a:bodyPr/>
                    <a:lstStyle/>
                    <a:p>
                      <a:r>
                        <a:rPr lang="en-US" sz="1400" b="0" baseline="0" dirty="0" smtClean="0"/>
                        <a:t>IBM Power8 (ORNL ‘crest’) + 4x Tesla K40 [1]</a:t>
                      </a:r>
                      <a:endParaRPr lang="en-US" sz="1400" b="0" dirty="0"/>
                    </a:p>
                  </a:txBody>
                  <a:tcPr marL="91458" marR="91458" marT="34297" marB="34297"/>
                </a:tc>
                <a:tc>
                  <a:txBody>
                    <a:bodyPr/>
                    <a:lstStyle/>
                    <a:p>
                      <a:r>
                        <a:rPr lang="en-US" sz="1400" b="0" dirty="0" smtClean="0"/>
                        <a:t>  0.91s,            3.8x</a:t>
                      </a:r>
                      <a:r>
                        <a:rPr lang="en-US" sz="1400" b="1" dirty="0" smtClean="0"/>
                        <a:t>  </a:t>
                      </a:r>
                      <a:r>
                        <a:rPr lang="en-US" sz="1400" b="0" dirty="0" smtClean="0"/>
                        <a:t>                </a:t>
                      </a:r>
                      <a:endParaRPr lang="en-US" sz="1400" b="1" dirty="0"/>
                    </a:p>
                  </a:txBody>
                  <a:tcPr marL="91458" marR="91458" marT="34297" marB="34297"/>
                </a:tc>
              </a:tr>
              <a:tr h="329609">
                <a:tc>
                  <a:txBody>
                    <a:bodyPr/>
                    <a:lstStyle/>
                    <a:p>
                      <a:r>
                        <a:rPr lang="en-US" sz="1400" b="1" baseline="0" dirty="0" smtClean="0"/>
                        <a:t>Intel </a:t>
                      </a:r>
                      <a:r>
                        <a:rPr lang="en-US" sz="1400" b="1" dirty="0" smtClean="0"/>
                        <a:t>Xeon E5-2698v3       </a:t>
                      </a:r>
                      <a:r>
                        <a:rPr lang="en-US" sz="1400" b="1" baseline="0" dirty="0" smtClean="0"/>
                        <a:t>  + 4x Tesla P100</a:t>
                      </a:r>
                      <a:endParaRPr lang="en-US" sz="1100" b="1" dirty="0"/>
                    </a:p>
                  </a:txBody>
                  <a:tcPr marL="91458" marR="91458" marT="34297" marB="34297"/>
                </a:tc>
                <a:tc>
                  <a:txBody>
                    <a:bodyPr/>
                    <a:lstStyle/>
                    <a:p>
                      <a:r>
                        <a:rPr lang="en-US" sz="1400" b="1" dirty="0" smtClean="0"/>
                        <a:t>  0.37s,            9.4x             </a:t>
                      </a:r>
                      <a:endParaRPr lang="en-US" sz="1400" b="1" dirty="0"/>
                    </a:p>
                  </a:txBody>
                  <a:tcPr marL="91458" marR="91458" marT="34297" marB="34297"/>
                </a:tc>
              </a:tr>
              <a:tr h="329609">
                <a:tc>
                  <a:txBody>
                    <a:bodyPr/>
                    <a:lstStyle/>
                    <a:p>
                      <a:r>
                        <a:rPr lang="en-US" sz="1400" b="1" baseline="0" dirty="0" smtClean="0"/>
                        <a:t>IBM Power8 “Minsky”       + 4x Tesla P100</a:t>
                      </a:r>
                      <a:endParaRPr lang="en-US" sz="1100" b="1" dirty="0"/>
                    </a:p>
                  </a:txBody>
                  <a:tcPr marL="91458" marR="91458" marT="34297" marB="34297"/>
                </a:tc>
                <a:tc>
                  <a:txBody>
                    <a:bodyPr/>
                    <a:lstStyle/>
                    <a:p>
                      <a:r>
                        <a:rPr lang="en-US" sz="1400" b="1" dirty="0" smtClean="0"/>
                        <a:t>  0.30s,          11.6x             </a:t>
                      </a:r>
                      <a:endParaRPr lang="en-US" sz="1400" b="1" dirty="0"/>
                    </a:p>
                  </a:txBody>
                  <a:tcPr marL="91458" marR="91458" marT="34297" marB="34297"/>
                </a:tc>
              </a:tr>
            </a:tbl>
          </a:graphicData>
        </a:graphic>
      </p:graphicFrame>
      <p:sp>
        <p:nvSpPr>
          <p:cNvPr id="5" name="TextBox 1"/>
          <p:cNvSpPr txBox="1">
            <a:spLocks noChangeArrowheads="1"/>
          </p:cNvSpPr>
          <p:nvPr/>
        </p:nvSpPr>
        <p:spPr bwMode="auto">
          <a:xfrm>
            <a:off x="533400" y="4410104"/>
            <a:ext cx="8610600" cy="738664"/>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sz="1400" b="1" dirty="0" smtClean="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1</a:t>
            </a:r>
            <a:r>
              <a:rPr lang="en-US" sz="1400" b="1" dirty="0" smtClean="0">
                <a:latin typeface="Arial" panose="020B0604020202020204" pitchFamily="34" charset="0"/>
                <a:cs typeface="Arial" panose="020B0604020202020204" pitchFamily="34" charset="0"/>
              </a:rPr>
              <a:t>] Early </a:t>
            </a:r>
            <a:r>
              <a:rPr lang="en-US" sz="14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400" b="1" dirty="0" err="1">
                <a:latin typeface="Arial" panose="020B0604020202020204" pitchFamily="34" charset="0"/>
                <a:cs typeface="Arial" panose="020B0604020202020204" pitchFamily="34" charset="0"/>
              </a:rPr>
              <a:t>OpenPOWER</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Platforms. </a:t>
            </a:r>
            <a:r>
              <a:rPr lang="en-US" sz="1400" dirty="0" smtClean="0">
                <a:latin typeface="Arial" panose="020B0604020202020204" pitchFamily="34" charset="0"/>
                <a:cs typeface="Arial" panose="020B0604020202020204" pitchFamily="34" charset="0"/>
              </a:rPr>
              <a:t>J. E</a:t>
            </a:r>
            <a:r>
              <a:rPr lang="en-US" sz="1400" dirty="0">
                <a:latin typeface="Arial" panose="020B0604020202020204" pitchFamily="34" charset="0"/>
                <a:cs typeface="Arial" panose="020B0604020202020204" pitchFamily="34" charset="0"/>
              </a:rPr>
              <a:t>. Stone, </a:t>
            </a:r>
            <a:r>
              <a:rPr lang="en-US" sz="1400" dirty="0" smtClean="0">
                <a:latin typeface="Arial" panose="020B0604020202020204" pitchFamily="34" charset="0"/>
                <a:cs typeface="Arial" panose="020B0604020202020204" pitchFamily="34" charset="0"/>
              </a:rPr>
              <a:t>A.-P. </a:t>
            </a:r>
            <a:r>
              <a:rPr lang="en-US" sz="1400" dirty="0" err="1">
                <a:latin typeface="Arial" panose="020B0604020202020204" pitchFamily="34" charset="0"/>
                <a:cs typeface="Arial" panose="020B0604020202020204" pitchFamily="34" charset="0"/>
              </a:rPr>
              <a:t>Hynninen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J. </a:t>
            </a:r>
            <a:r>
              <a:rPr lang="en-US" sz="1400" dirty="0">
                <a:latin typeface="Arial" panose="020B0604020202020204" pitchFamily="34" charset="0"/>
                <a:cs typeface="Arial" panose="020B0604020202020204" pitchFamily="34" charset="0"/>
              </a:rPr>
              <a:t>C. Phillips</a:t>
            </a:r>
            <a:r>
              <a:rPr lang="en-US" sz="1400" dirty="0" smtClean="0">
                <a:latin typeface="Arial" panose="020B0604020202020204" pitchFamily="34" charset="0"/>
                <a:cs typeface="Arial" panose="020B0604020202020204" pitchFamily="34" charset="0"/>
              </a:rPr>
              <a:t>, K. </a:t>
            </a:r>
            <a:r>
              <a:rPr lang="en-US" sz="1400" dirty="0" err="1" smtClean="0">
                <a:latin typeface="Arial" panose="020B0604020202020204" pitchFamily="34" charset="0"/>
                <a:cs typeface="Arial" panose="020B0604020202020204" pitchFamily="34" charset="0"/>
              </a:rPr>
              <a:t>Schulten</a:t>
            </a:r>
            <a:r>
              <a:rPr lang="en-US" sz="1400" dirty="0" smtClean="0">
                <a:latin typeface="Arial" panose="020B0604020202020204" pitchFamily="34" charset="0"/>
                <a:cs typeface="Arial" panose="020B0604020202020204" pitchFamily="34" charset="0"/>
              </a:rPr>
              <a:t>. International </a:t>
            </a:r>
            <a:r>
              <a:rPr lang="en-US" sz="1400" dirty="0">
                <a:latin typeface="Arial" panose="020B0604020202020204" pitchFamily="34" charset="0"/>
                <a:cs typeface="Arial" panose="020B0604020202020204" pitchFamily="34" charset="0"/>
              </a:rPr>
              <a:t>Workshop on </a:t>
            </a:r>
            <a:r>
              <a:rPr lang="en-US" sz="1400" dirty="0" err="1">
                <a:latin typeface="Arial" panose="020B0604020202020204" pitchFamily="34" charset="0"/>
                <a:cs typeface="Arial" panose="020B0604020202020204" pitchFamily="34" charset="0"/>
              </a:rPr>
              <a:t>OpenPOWER</a:t>
            </a:r>
            <a:r>
              <a:rPr lang="en-US" sz="1400" dirty="0">
                <a:latin typeface="Arial" panose="020B0604020202020204" pitchFamily="34" charset="0"/>
                <a:cs typeface="Arial" panose="020B0604020202020204" pitchFamily="34" charset="0"/>
              </a:rPr>
              <a:t> for HPC (IWOPH'16), LNCS 9945, pp. 188-206, 2016</a:t>
            </a:r>
            <a:r>
              <a:rPr lang="en-US" sz="1400" dirty="0" smtClean="0">
                <a:latin typeface="Arial" panose="020B0604020202020204" pitchFamily="34" charset="0"/>
                <a:cs typeface="Arial" panose="020B0604020202020204" pitchFamily="34" charset="0"/>
              </a:rPr>
              <a:t>.</a:t>
            </a:r>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7544" y="0"/>
            <a:ext cx="1986455" cy="1986455"/>
          </a:xfrm>
          <a:prstGeom prst="rect">
            <a:avLst/>
          </a:prstGeom>
        </p:spPr>
      </p:pic>
      <p:cxnSp>
        <p:nvCxnSpPr>
          <p:cNvPr id="7" name="Straight Connector 6"/>
          <p:cNvCxnSpPr/>
          <p:nvPr/>
        </p:nvCxnSpPr>
        <p:spPr>
          <a:xfrm flipH="1">
            <a:off x="186040" y="3123872"/>
            <a:ext cx="6939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86040" y="2142797"/>
            <a:ext cx="6939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7126014" y="2952750"/>
            <a:ext cx="484461" cy="48577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126014" y="3438525"/>
            <a:ext cx="484461" cy="4858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10475" y="2952750"/>
            <a:ext cx="1533525" cy="1200329"/>
          </a:xfrm>
          <a:prstGeom prst="rect">
            <a:avLst/>
          </a:prstGeom>
          <a:noFill/>
        </p:spPr>
        <p:txBody>
          <a:bodyPr wrap="square" rtlCol="0">
            <a:spAutoFit/>
          </a:bodyPr>
          <a:lstStyle/>
          <a:p>
            <a:r>
              <a:rPr lang="en-US" b="1" dirty="0" err="1" smtClean="0">
                <a:solidFill>
                  <a:prstClr val="black"/>
                </a:solidFill>
              </a:rPr>
              <a:t>NVLink</a:t>
            </a:r>
            <a:r>
              <a:rPr lang="en-US" b="1" dirty="0" smtClean="0">
                <a:solidFill>
                  <a:prstClr val="black"/>
                </a:solidFill>
              </a:rPr>
              <a:t> perf. boost w/ no code tuning</a:t>
            </a:r>
          </a:p>
          <a:p>
            <a:r>
              <a:rPr lang="en-US" b="1" dirty="0" smtClean="0">
                <a:solidFill>
                  <a:prstClr val="black"/>
                </a:solidFill>
              </a:rPr>
              <a:t>(YET)</a:t>
            </a:r>
            <a:endParaRPr lang="en-US" b="1" dirty="0">
              <a:solidFill>
                <a:prstClr val="black"/>
              </a:solidFill>
            </a:endParaRPr>
          </a:p>
        </p:txBody>
      </p:sp>
      <p:sp>
        <p:nvSpPr>
          <p:cNvPr id="17" name="Rectangle 16"/>
          <p:cNvSpPr/>
          <p:nvPr/>
        </p:nvSpPr>
        <p:spPr>
          <a:xfrm>
            <a:off x="4838700" y="2795423"/>
            <a:ext cx="2287314" cy="328449"/>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4838700" y="3754922"/>
            <a:ext cx="2287314" cy="316398"/>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157868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5" name="Rectangle 3"/>
          <p:cNvSpPr>
            <a:spLocks noGrp="1" noChangeArrowheads="1"/>
          </p:cNvSpPr>
          <p:nvPr>
            <p:ph type="body" idx="4294967295"/>
          </p:nvPr>
        </p:nvSpPr>
        <p:spPr>
          <a:xfrm>
            <a:off x="106878" y="971549"/>
            <a:ext cx="5427024" cy="2994175"/>
          </a:xfrm>
        </p:spPr>
        <p:txBody>
          <a:bodyPr>
            <a:normAutofit fontScale="62500" lnSpcReduction="20000"/>
          </a:bodyPr>
          <a:lstStyle/>
          <a:p>
            <a:r>
              <a:rPr lang="en-US" altLang="en-US" sz="2400" dirty="0" smtClean="0"/>
              <a:t>Visualization of MOs aids in understanding the chemistry of molecular system</a:t>
            </a:r>
          </a:p>
          <a:p>
            <a:r>
              <a:rPr lang="en-US" altLang="en-US" sz="2400" dirty="0" smtClean="0"/>
              <a:t>MO spatial distribution is correlated with probability density for an electron(s)</a:t>
            </a:r>
          </a:p>
          <a:p>
            <a:r>
              <a:rPr lang="en-US" altLang="en-US" sz="2400" b="1" dirty="0" smtClean="0"/>
              <a:t>Animation</a:t>
            </a:r>
            <a:r>
              <a:rPr lang="en-US" altLang="en-US" sz="2400" dirty="0" smtClean="0"/>
              <a:t> of (classical mechanics) molecular dynamics trajectories provides insight into simulation results</a:t>
            </a:r>
          </a:p>
          <a:p>
            <a:pPr lvl="1"/>
            <a:r>
              <a:rPr lang="en-US" altLang="en-US" sz="2000" dirty="0" smtClean="0"/>
              <a:t>To </a:t>
            </a:r>
            <a:r>
              <a:rPr lang="en-US" altLang="en-US" sz="2000" dirty="0"/>
              <a:t>do the same for QM or QM/MM simulations </a:t>
            </a:r>
            <a:r>
              <a:rPr lang="en-US" altLang="en-US" sz="2000" dirty="0" smtClean="0"/>
              <a:t>MOs must be computed at </a:t>
            </a:r>
            <a:r>
              <a:rPr lang="en-US" altLang="en-US" sz="2000" b="1" dirty="0" smtClean="0">
                <a:solidFill>
                  <a:srgbClr val="006600"/>
                </a:solidFill>
              </a:rPr>
              <a:t>10 </a:t>
            </a:r>
            <a:r>
              <a:rPr lang="en-US" altLang="en-US" sz="2000" b="1" dirty="0">
                <a:solidFill>
                  <a:srgbClr val="006600"/>
                </a:solidFill>
              </a:rPr>
              <a:t>FPS</a:t>
            </a:r>
            <a:r>
              <a:rPr lang="en-US" altLang="en-US" sz="2000" dirty="0"/>
              <a:t> or more</a:t>
            </a:r>
          </a:p>
          <a:p>
            <a:pPr lvl="1"/>
            <a:r>
              <a:rPr lang="en-US" altLang="en-US" sz="2000" b="1" dirty="0" smtClean="0"/>
              <a:t>Large GPU speedups (up to 30x vs. current generation  4-core CPUs) </a:t>
            </a:r>
            <a:r>
              <a:rPr lang="en-US" altLang="en-US" sz="2000" dirty="0" smtClean="0"/>
              <a:t>over </a:t>
            </a:r>
            <a:r>
              <a:rPr lang="en-US" altLang="en-US" sz="2000" dirty="0"/>
              <a:t>existing tools </a:t>
            </a:r>
            <a:r>
              <a:rPr lang="en-US" altLang="en-US" sz="2000" dirty="0" smtClean="0"/>
              <a:t>makes </a:t>
            </a:r>
            <a:r>
              <a:rPr lang="en-US" altLang="en-US" sz="2000" dirty="0"/>
              <a:t>this possible!</a:t>
            </a:r>
          </a:p>
          <a:p>
            <a:r>
              <a:rPr lang="en-US" altLang="en-US" sz="2400" b="1" dirty="0" smtClean="0"/>
              <a:t>Run-time code generation </a:t>
            </a:r>
            <a:r>
              <a:rPr lang="en-US" altLang="en-US" sz="2400" dirty="0" smtClean="0"/>
              <a:t>(JIT) and compilation via </a:t>
            </a:r>
            <a:r>
              <a:rPr lang="en-US" altLang="en-US" sz="2400" b="1" dirty="0" smtClean="0"/>
              <a:t>CUDA NVRTC </a:t>
            </a:r>
            <a:r>
              <a:rPr lang="en-US" altLang="en-US" sz="2400" dirty="0" smtClean="0"/>
              <a:t>enable further optimizations and the </a:t>
            </a:r>
            <a:r>
              <a:rPr lang="en-US" altLang="en-US" sz="2400" b="1" dirty="0" smtClean="0"/>
              <a:t>highest performance to date: 1.8x faster than fully-general data-driven loops</a:t>
            </a:r>
          </a:p>
        </p:txBody>
      </p:sp>
      <p:pic>
        <p:nvPicPr>
          <p:cNvPr id="7" name="Picture 4" descr="C:\Documents and Settings\johns\Desktop\talks\cudatalks\iacat01232009\c60_orb104b.png"/>
          <p:cNvPicPr>
            <a:picLocks noChangeAspect="1" noChangeArrowheads="1"/>
          </p:cNvPicPr>
          <p:nvPr/>
        </p:nvPicPr>
        <p:blipFill>
          <a:blip r:embed="rId3">
            <a:extLst>
              <a:ext uri="{28A0092B-C50C-407E-A947-70E740481C1C}">
                <a14:useLocalDpi xmlns:a14="http://schemas.microsoft.com/office/drawing/2010/main" val="0"/>
              </a:ext>
            </a:extLst>
          </a:blip>
          <a:srcRect t="4762" b="3175"/>
          <a:stretch>
            <a:fillRect/>
          </a:stretch>
        </p:blipFill>
        <p:spPr bwMode="auto">
          <a:xfrm>
            <a:off x="5878284" y="469167"/>
            <a:ext cx="3117739" cy="31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53" y="3965725"/>
            <a:ext cx="8906494" cy="107721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20000"/>
              </a:spcBef>
              <a:buFont typeface="Times New Roman" pitchFamily="18" charset="0"/>
              <a:buNone/>
            </a:pPr>
            <a:r>
              <a:rPr lang="en-US" altLang="en-US" sz="1600" b="1" dirty="0"/>
              <a:t>High Performance Computation and Interactive Display of Molecular Orbitals on GPUs and Multi-core CPUs.  </a:t>
            </a:r>
            <a:r>
              <a:rPr lang="en-US" altLang="en-US" sz="1600" dirty="0" smtClean="0"/>
              <a:t>J</a:t>
            </a:r>
            <a:r>
              <a:rPr lang="en-US" altLang="en-US" sz="1600" dirty="0"/>
              <a:t>. E. Stone, J. </a:t>
            </a:r>
            <a:r>
              <a:rPr lang="en-US" altLang="en-US" sz="1600" dirty="0" err="1"/>
              <a:t>Saam</a:t>
            </a:r>
            <a:r>
              <a:rPr lang="en-US" altLang="en-US" sz="1600" dirty="0"/>
              <a:t>, D. Hardy, K. </a:t>
            </a:r>
            <a:r>
              <a:rPr lang="en-US" altLang="en-US" sz="1600" dirty="0" err="1"/>
              <a:t>Vandivort</a:t>
            </a:r>
            <a:r>
              <a:rPr lang="en-US" altLang="en-US" sz="1600" dirty="0"/>
              <a:t>, W. </a:t>
            </a:r>
            <a:r>
              <a:rPr lang="en-US" altLang="en-US" sz="1600" dirty="0" err="1"/>
              <a:t>Hwu</a:t>
            </a:r>
            <a:r>
              <a:rPr lang="en-US" altLang="en-US" sz="1600" dirty="0"/>
              <a:t>, K. </a:t>
            </a:r>
            <a:r>
              <a:rPr lang="en-US" altLang="en-US" sz="1600" dirty="0" err="1"/>
              <a:t>Schulten</a:t>
            </a:r>
            <a:r>
              <a:rPr lang="en-US" altLang="en-US" sz="1600" dirty="0"/>
              <a:t>,   </a:t>
            </a:r>
            <a:r>
              <a:rPr lang="en-US" altLang="en-US" sz="1600" i="1" dirty="0"/>
              <a:t>2nd Workshop on General-Purpose Computation on Graphics </a:t>
            </a:r>
            <a:r>
              <a:rPr lang="en-US" altLang="en-US" sz="1600" i="1" dirty="0" smtClean="0"/>
              <a:t>Processing </a:t>
            </a:r>
            <a:r>
              <a:rPr lang="en-US" altLang="en-US" sz="1600" i="1" dirty="0"/>
              <a:t>Units </a:t>
            </a:r>
            <a:r>
              <a:rPr lang="en-US" altLang="en-US" sz="1600" i="1" dirty="0" smtClean="0"/>
              <a:t>(GPGPU-2),</a:t>
            </a:r>
            <a:r>
              <a:rPr lang="en-US" altLang="en-US" sz="1600" dirty="0" smtClean="0"/>
              <a:t> </a:t>
            </a:r>
            <a:r>
              <a:rPr lang="en-US" altLang="en-US" sz="1600" i="1" dirty="0" smtClean="0"/>
              <a:t>ACM International Conference Proceeding Series</a:t>
            </a:r>
            <a:r>
              <a:rPr lang="en-US" altLang="en-US" sz="1600" dirty="0" smtClean="0"/>
              <a:t>, volume 383, pp. 9-18, 2009.</a:t>
            </a:r>
            <a:endParaRPr lang="en-US" altLang="en-US" sz="1200" dirty="0"/>
          </a:p>
        </p:txBody>
      </p:sp>
      <p:sp>
        <p:nvSpPr>
          <p:cNvPr id="8" name="Text Box 5"/>
          <p:cNvSpPr txBox="1">
            <a:spLocks noChangeArrowheads="1"/>
          </p:cNvSpPr>
          <p:nvPr/>
        </p:nvSpPr>
        <p:spPr bwMode="auto">
          <a:xfrm>
            <a:off x="6794970" y="3440323"/>
            <a:ext cx="1284365" cy="52540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dirty="0"/>
              <a:t>C</a:t>
            </a:r>
            <a:r>
              <a:rPr lang="en-US" altLang="en-US" sz="2800" baseline="-25000" dirty="0"/>
              <a:t>60</a:t>
            </a:r>
          </a:p>
        </p:txBody>
      </p:sp>
      <p:sp>
        <p:nvSpPr>
          <p:cNvPr id="3074" name="Rectangle 2"/>
          <p:cNvSpPr>
            <a:spLocks noGrp="1" noChangeArrowheads="1"/>
          </p:cNvSpPr>
          <p:nvPr>
            <p:ph type="title" idx="4294967295"/>
          </p:nvPr>
        </p:nvSpPr>
        <p:spPr>
          <a:xfrm>
            <a:off x="118753" y="285750"/>
            <a:ext cx="6412675" cy="571500"/>
          </a:xfrm>
        </p:spPr>
        <p:txBody>
          <a:bodyPr>
            <a:noAutofit/>
          </a:bodyPr>
          <a:lstStyle/>
          <a:p>
            <a:r>
              <a:rPr lang="en-US" altLang="en-US" sz="3200" dirty="0" smtClean="0"/>
              <a:t>Molecular Orbitals w/ NVRTC JIT</a:t>
            </a:r>
          </a:p>
        </p:txBody>
      </p:sp>
    </p:spTree>
    <p:extLst>
      <p:ext uri="{BB962C8B-B14F-4D97-AF65-F5344CB8AC3E}">
        <p14:creationId xmlns:p14="http://schemas.microsoft.com/office/powerpoint/2010/main" val="7050543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342900" y="742951"/>
            <a:ext cx="8572500" cy="4068366"/>
            <a:chOff x="216" y="528"/>
            <a:chExt cx="5400" cy="3417"/>
          </a:xfrm>
        </p:grpSpPr>
        <p:sp>
          <p:nvSpPr>
            <p:cNvPr id="7172" name="Line 3"/>
            <p:cNvSpPr>
              <a:spLocks noChangeShapeType="1"/>
            </p:cNvSpPr>
            <p:nvPr/>
          </p:nvSpPr>
          <p:spPr bwMode="auto">
            <a:xfrm rot="-5400000">
              <a:off x="2556" y="366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3" name="Line 4"/>
            <p:cNvSpPr>
              <a:spLocks noChangeShapeType="1"/>
            </p:cNvSpPr>
            <p:nvPr/>
          </p:nvSpPr>
          <p:spPr bwMode="auto">
            <a:xfrm rot="-5400000">
              <a:off x="4280" y="3455"/>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4" name="Line 5"/>
            <p:cNvSpPr>
              <a:spLocks noChangeShapeType="1"/>
            </p:cNvSpPr>
            <p:nvPr/>
          </p:nvSpPr>
          <p:spPr bwMode="auto">
            <a:xfrm rot="-5400000">
              <a:off x="4099" y="365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75" name="AutoShape 6"/>
            <p:cNvCxnSpPr>
              <a:cxnSpLocks noChangeShapeType="1"/>
            </p:cNvCxnSpPr>
            <p:nvPr/>
          </p:nvCxnSpPr>
          <p:spPr bwMode="auto">
            <a:xfrm flipH="1">
              <a:off x="4032" y="3324"/>
              <a:ext cx="355" cy="9"/>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6" name="Line 7"/>
            <p:cNvSpPr>
              <a:spLocks noChangeShapeType="1"/>
            </p:cNvSpPr>
            <p:nvPr/>
          </p:nvSpPr>
          <p:spPr bwMode="auto">
            <a:xfrm rot="-5400000">
              <a:off x="3969" y="2681"/>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7" name="Line 8"/>
            <p:cNvSpPr>
              <a:spLocks noChangeShapeType="1"/>
            </p:cNvSpPr>
            <p:nvPr/>
          </p:nvSpPr>
          <p:spPr bwMode="auto">
            <a:xfrm>
              <a:off x="1488" y="3072"/>
              <a:ext cx="1165" cy="9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8" name="Line 9"/>
            <p:cNvSpPr>
              <a:spLocks noChangeShapeType="1"/>
            </p:cNvSpPr>
            <p:nvPr/>
          </p:nvSpPr>
          <p:spPr bwMode="auto">
            <a:xfrm>
              <a:off x="1488" y="2304"/>
              <a:ext cx="1172" cy="480"/>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9" name="Rectangle 10"/>
            <p:cNvSpPr>
              <a:spLocks noChangeAspect="1" noChangeArrowheads="1"/>
            </p:cNvSpPr>
            <p:nvPr/>
          </p:nvSpPr>
          <p:spPr bwMode="auto">
            <a:xfrm>
              <a:off x="4080" y="2017"/>
              <a:ext cx="127" cy="1553"/>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0" name="Line 11"/>
            <p:cNvSpPr>
              <a:spLocks noChangeShapeType="1"/>
            </p:cNvSpPr>
            <p:nvPr/>
          </p:nvSpPr>
          <p:spPr bwMode="auto">
            <a:xfrm flipH="1" flipV="1">
              <a:off x="4066" y="2785"/>
              <a:ext cx="127"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1" name="Line 12"/>
            <p:cNvSpPr>
              <a:spLocks noChangeShapeType="1"/>
            </p:cNvSpPr>
            <p:nvPr/>
          </p:nvSpPr>
          <p:spPr bwMode="auto">
            <a:xfrm flipH="1" flipV="1">
              <a:off x="4024" y="3169"/>
              <a:ext cx="171"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2" name="Line 13"/>
            <p:cNvSpPr>
              <a:spLocks noChangeShapeType="1"/>
            </p:cNvSpPr>
            <p:nvPr/>
          </p:nvSpPr>
          <p:spPr bwMode="auto">
            <a:xfrm flipH="1" flipV="1">
              <a:off x="4067" y="2401"/>
              <a:ext cx="133"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3" name="Rectangle 14"/>
            <p:cNvSpPr>
              <a:spLocks noChangeAspect="1" noChangeArrowheads="1"/>
            </p:cNvSpPr>
            <p:nvPr/>
          </p:nvSpPr>
          <p:spPr bwMode="auto">
            <a:xfrm>
              <a:off x="2655" y="3329"/>
              <a:ext cx="1425" cy="241"/>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4" name="Line 15"/>
            <p:cNvSpPr>
              <a:spLocks noChangeShapeType="1"/>
            </p:cNvSpPr>
            <p:nvPr/>
          </p:nvSpPr>
          <p:spPr bwMode="auto">
            <a:xfrm flipH="1" flipV="1">
              <a:off x="3428" y="3329"/>
              <a:ext cx="2" cy="22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5" name="Line 16"/>
            <p:cNvSpPr>
              <a:spLocks noChangeShapeType="1"/>
            </p:cNvSpPr>
            <p:nvPr/>
          </p:nvSpPr>
          <p:spPr bwMode="auto">
            <a:xfrm flipV="1">
              <a:off x="3808" y="3305"/>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6" name="Line 17"/>
            <p:cNvSpPr>
              <a:spLocks noChangeShapeType="1"/>
            </p:cNvSpPr>
            <p:nvPr/>
          </p:nvSpPr>
          <p:spPr bwMode="auto">
            <a:xfrm flipH="1" flipV="1">
              <a:off x="3038" y="3299"/>
              <a:ext cx="1" cy="25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7" name="Line 18"/>
            <p:cNvSpPr>
              <a:spLocks noChangeShapeType="1"/>
            </p:cNvSpPr>
            <p:nvPr/>
          </p:nvSpPr>
          <p:spPr bwMode="auto">
            <a:xfrm flipH="1" flipV="1">
              <a:off x="2651" y="3313"/>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88" name="AutoShape 19"/>
            <p:cNvCxnSpPr>
              <a:cxnSpLocks noChangeShapeType="1"/>
            </p:cNvCxnSpPr>
            <p:nvPr/>
          </p:nvCxnSpPr>
          <p:spPr bwMode="auto">
            <a:xfrm flipH="1">
              <a:off x="3998" y="2023"/>
              <a:ext cx="384" cy="1"/>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9" name="Text Box 20"/>
            <p:cNvSpPr txBox="1">
              <a:spLocks noChangeArrowheads="1"/>
            </p:cNvSpPr>
            <p:nvPr/>
          </p:nvSpPr>
          <p:spPr bwMode="auto">
            <a:xfrm>
              <a:off x="336" y="3264"/>
              <a:ext cx="2160"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400" b="1" i="1" dirty="0">
                  <a:solidFill>
                    <a:schemeClr val="tx1"/>
                  </a:solidFill>
                  <a:latin typeface="Arial" charset="0"/>
                </a:rPr>
                <a:t>Padding optimizes global memory performance, guaranteeing coalesced global memory accesses</a:t>
              </a:r>
            </a:p>
          </p:txBody>
        </p:sp>
        <p:sp>
          <p:nvSpPr>
            <p:cNvPr id="7190" name="Text Box 21"/>
            <p:cNvSpPr txBox="1">
              <a:spLocks noChangeArrowheads="1"/>
            </p:cNvSpPr>
            <p:nvPr/>
          </p:nvSpPr>
          <p:spPr bwMode="auto">
            <a:xfrm>
              <a:off x="2640" y="3696"/>
              <a:ext cx="1601"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chemeClr val="tx1"/>
                  </a:solidFill>
                  <a:latin typeface="Arial" charset="0"/>
                </a:rPr>
                <a:t>Grid of thread blocks</a:t>
              </a:r>
            </a:p>
          </p:txBody>
        </p:sp>
        <p:sp>
          <p:nvSpPr>
            <p:cNvPr id="7191" name="Line 22"/>
            <p:cNvSpPr>
              <a:spLocks noChangeShapeType="1"/>
            </p:cNvSpPr>
            <p:nvPr/>
          </p:nvSpPr>
          <p:spPr bwMode="auto">
            <a:xfrm flipH="1">
              <a:off x="4007" y="2017"/>
              <a:ext cx="19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92" name="Rectangle 23"/>
            <p:cNvSpPr>
              <a:spLocks noChangeArrowheads="1"/>
            </p:cNvSpPr>
            <p:nvPr/>
          </p:nvSpPr>
          <p:spPr bwMode="auto">
            <a:xfrm>
              <a:off x="2654" y="2022"/>
              <a:ext cx="1426" cy="1307"/>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7193" name="AutoShape 24"/>
            <p:cNvCxnSpPr>
              <a:cxnSpLocks noChangeShapeType="1"/>
            </p:cNvCxnSpPr>
            <p:nvPr/>
          </p:nvCxnSpPr>
          <p:spPr bwMode="auto">
            <a:xfrm flipV="1">
              <a:off x="4286" y="3329"/>
              <a:ext cx="0" cy="216"/>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4" name="AutoShape 25"/>
            <p:cNvCxnSpPr>
              <a:cxnSpLocks noChangeShapeType="1"/>
            </p:cNvCxnSpPr>
            <p:nvPr/>
          </p:nvCxnSpPr>
          <p:spPr bwMode="auto">
            <a:xfrm flipV="1">
              <a:off x="4286" y="2015"/>
              <a:ext cx="0" cy="1298"/>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95" name="Line 26"/>
            <p:cNvSpPr>
              <a:spLocks noChangeShapeType="1"/>
            </p:cNvSpPr>
            <p:nvPr/>
          </p:nvSpPr>
          <p:spPr bwMode="auto">
            <a:xfrm flipH="1" flipV="1">
              <a:off x="2654" y="3648"/>
              <a:ext cx="1538"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6" name="Text Box 27"/>
            <p:cNvSpPr txBox="1">
              <a:spLocks noChangeArrowheads="1"/>
            </p:cNvSpPr>
            <p:nvPr/>
          </p:nvSpPr>
          <p:spPr bwMode="auto">
            <a:xfrm>
              <a:off x="216" y="1422"/>
              <a:ext cx="2400"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Small 8x8 thread blocks afford large </a:t>
              </a:r>
            </a:p>
            <a:p>
              <a:pPr eaLnBrk="1" hangingPunct="1">
                <a:lnSpc>
                  <a:spcPct val="100000"/>
                </a:lnSpc>
                <a:spcBef>
                  <a:spcPct val="0"/>
                </a:spcBef>
                <a:buClrTx/>
                <a:buSzTx/>
                <a:buFontTx/>
                <a:buNone/>
              </a:pPr>
              <a:r>
                <a:rPr lang="en-US" altLang="en-US" sz="1400" b="1" i="1" dirty="0">
                  <a:solidFill>
                    <a:schemeClr val="tx1"/>
                  </a:solidFill>
                  <a:latin typeface="Arial" charset="0"/>
                </a:rPr>
                <a:t>per-thread register count, shared memory</a:t>
              </a:r>
            </a:p>
          </p:txBody>
        </p:sp>
        <p:sp>
          <p:nvSpPr>
            <p:cNvPr id="7197" name="AutoShape 28"/>
            <p:cNvSpPr>
              <a:spLocks noChangeArrowheads="1"/>
            </p:cNvSpPr>
            <p:nvPr/>
          </p:nvSpPr>
          <p:spPr bwMode="auto">
            <a:xfrm>
              <a:off x="1488" y="2304"/>
              <a:ext cx="768" cy="768"/>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7198" name="AutoShape 29"/>
            <p:cNvCxnSpPr>
              <a:cxnSpLocks noChangeShapeType="1"/>
            </p:cNvCxnSpPr>
            <p:nvPr/>
          </p:nvCxnSpPr>
          <p:spPr bwMode="auto">
            <a:xfrm>
              <a:off x="1488" y="240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9" name="AutoShape 30"/>
            <p:cNvCxnSpPr>
              <a:cxnSpLocks noChangeShapeType="1"/>
            </p:cNvCxnSpPr>
            <p:nvPr/>
          </p:nvCxnSpPr>
          <p:spPr bwMode="auto">
            <a:xfrm>
              <a:off x="1872"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0" name="AutoShape 31"/>
            <p:cNvCxnSpPr>
              <a:cxnSpLocks noChangeShapeType="1"/>
            </p:cNvCxnSpPr>
            <p:nvPr/>
          </p:nvCxnSpPr>
          <p:spPr bwMode="auto">
            <a:xfrm>
              <a:off x="1968"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1" name="AutoShape 32"/>
            <p:cNvCxnSpPr>
              <a:cxnSpLocks noChangeShapeType="1"/>
            </p:cNvCxnSpPr>
            <p:nvPr/>
          </p:nvCxnSpPr>
          <p:spPr bwMode="auto">
            <a:xfrm>
              <a:off x="168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2" name="AutoShape 33"/>
            <p:cNvCxnSpPr>
              <a:cxnSpLocks noChangeShapeType="1"/>
            </p:cNvCxnSpPr>
            <p:nvPr/>
          </p:nvCxnSpPr>
          <p:spPr bwMode="auto">
            <a:xfrm>
              <a:off x="158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3" name="AutoShape 34"/>
            <p:cNvCxnSpPr>
              <a:cxnSpLocks noChangeShapeType="1"/>
            </p:cNvCxnSpPr>
            <p:nvPr/>
          </p:nvCxnSpPr>
          <p:spPr bwMode="auto">
            <a:xfrm>
              <a:off x="1776"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4" name="AutoShape 35"/>
            <p:cNvCxnSpPr>
              <a:cxnSpLocks noChangeShapeType="1"/>
            </p:cNvCxnSpPr>
            <p:nvPr/>
          </p:nvCxnSpPr>
          <p:spPr bwMode="auto">
            <a:xfrm>
              <a:off x="206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5" name="AutoShape 36"/>
            <p:cNvCxnSpPr>
              <a:cxnSpLocks noChangeShapeType="1"/>
            </p:cNvCxnSpPr>
            <p:nvPr/>
          </p:nvCxnSpPr>
          <p:spPr bwMode="auto">
            <a:xfrm>
              <a:off x="216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6" name="AutoShape 37"/>
            <p:cNvCxnSpPr>
              <a:cxnSpLocks noChangeShapeType="1"/>
            </p:cNvCxnSpPr>
            <p:nvPr/>
          </p:nvCxnSpPr>
          <p:spPr bwMode="auto">
            <a:xfrm>
              <a:off x="1488" y="249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7" name="AutoShape 38"/>
            <p:cNvCxnSpPr>
              <a:cxnSpLocks noChangeShapeType="1"/>
            </p:cNvCxnSpPr>
            <p:nvPr/>
          </p:nvCxnSpPr>
          <p:spPr bwMode="auto">
            <a:xfrm>
              <a:off x="1488" y="2592"/>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8" name="AutoShape 39"/>
            <p:cNvCxnSpPr>
              <a:cxnSpLocks noChangeShapeType="1"/>
            </p:cNvCxnSpPr>
            <p:nvPr/>
          </p:nvCxnSpPr>
          <p:spPr bwMode="auto">
            <a:xfrm>
              <a:off x="1488" y="2688"/>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9" name="AutoShape 40"/>
            <p:cNvCxnSpPr>
              <a:cxnSpLocks noChangeShapeType="1"/>
            </p:cNvCxnSpPr>
            <p:nvPr/>
          </p:nvCxnSpPr>
          <p:spPr bwMode="auto">
            <a:xfrm>
              <a:off x="1488" y="2784"/>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0" name="AutoShape 41"/>
            <p:cNvCxnSpPr>
              <a:cxnSpLocks noChangeShapeType="1"/>
            </p:cNvCxnSpPr>
            <p:nvPr/>
          </p:nvCxnSpPr>
          <p:spPr bwMode="auto">
            <a:xfrm>
              <a:off x="1488" y="288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1" name="AutoShape 42"/>
            <p:cNvCxnSpPr>
              <a:cxnSpLocks noChangeShapeType="1"/>
            </p:cNvCxnSpPr>
            <p:nvPr/>
          </p:nvCxnSpPr>
          <p:spPr bwMode="auto">
            <a:xfrm>
              <a:off x="1488" y="297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12" name="Rectangle 4"/>
            <p:cNvSpPr>
              <a:spLocks noChangeArrowheads="1"/>
            </p:cNvSpPr>
            <p:nvPr/>
          </p:nvSpPr>
          <p:spPr bwMode="auto">
            <a:xfrm>
              <a:off x="3189" y="644"/>
              <a:ext cx="795"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7213" name="AutoShape 7"/>
            <p:cNvCxnSpPr>
              <a:cxnSpLocks noChangeShapeType="1"/>
            </p:cNvCxnSpPr>
            <p:nvPr/>
          </p:nvCxnSpPr>
          <p:spPr bwMode="auto">
            <a:xfrm flipH="1">
              <a:off x="2921" y="1323"/>
              <a:ext cx="324" cy="35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14" name="AutoShape 9"/>
            <p:cNvSpPr>
              <a:spLocks noChangeArrowheads="1"/>
            </p:cNvSpPr>
            <p:nvPr/>
          </p:nvSpPr>
          <p:spPr bwMode="auto">
            <a:xfrm>
              <a:off x="2921" y="1173"/>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5" name="AutoShape 10"/>
            <p:cNvSpPr>
              <a:spLocks noChangeArrowheads="1"/>
            </p:cNvSpPr>
            <p:nvPr/>
          </p:nvSpPr>
          <p:spPr bwMode="auto">
            <a:xfrm>
              <a:off x="2921" y="994"/>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6" name="AutoShape 11"/>
            <p:cNvSpPr>
              <a:spLocks noChangeArrowheads="1"/>
            </p:cNvSpPr>
            <p:nvPr/>
          </p:nvSpPr>
          <p:spPr bwMode="auto">
            <a:xfrm>
              <a:off x="2921" y="819"/>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7" name="Text Box 48"/>
            <p:cNvSpPr txBox="1">
              <a:spLocks noChangeArrowheads="1"/>
            </p:cNvSpPr>
            <p:nvPr/>
          </p:nvSpPr>
          <p:spPr bwMode="auto">
            <a:xfrm>
              <a:off x="576" y="576"/>
              <a:ext cx="1872" cy="493"/>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b="1" i="1" dirty="0">
                  <a:latin typeface="Arial" charset="0"/>
                </a:rPr>
                <a:t>MO 3-D lattice decomposes into 2-D slices (CUDA grids)</a:t>
              </a:r>
            </a:p>
          </p:txBody>
        </p:sp>
        <p:sp>
          <p:nvSpPr>
            <p:cNvPr id="7218" name="Rectangle 49"/>
            <p:cNvSpPr>
              <a:spLocks noChangeAspect="1" noChangeArrowheads="1"/>
            </p:cNvSpPr>
            <p:nvPr/>
          </p:nvSpPr>
          <p:spPr bwMode="auto">
            <a:xfrm>
              <a:off x="3429" y="2017"/>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19" name="Line 50"/>
            <p:cNvSpPr>
              <a:spLocks noChangeShapeType="1"/>
            </p:cNvSpPr>
            <p:nvPr/>
          </p:nvSpPr>
          <p:spPr bwMode="auto">
            <a:xfrm flipH="1" flipV="1">
              <a:off x="2650" y="3553"/>
              <a:ext cx="1550"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0" name="Line 51"/>
            <p:cNvSpPr>
              <a:spLocks noChangeShapeType="1"/>
            </p:cNvSpPr>
            <p:nvPr/>
          </p:nvSpPr>
          <p:spPr bwMode="auto">
            <a:xfrm flipH="1" flipV="1">
              <a:off x="4190" y="2017"/>
              <a:ext cx="1" cy="1536"/>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1" name="Rectangle 52"/>
            <p:cNvSpPr>
              <a:spLocks noChangeAspect="1" noChangeArrowheads="1"/>
            </p:cNvSpPr>
            <p:nvPr/>
          </p:nvSpPr>
          <p:spPr bwMode="auto">
            <a:xfrm>
              <a:off x="2654" y="201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0,0</a:t>
              </a:r>
            </a:p>
          </p:txBody>
        </p:sp>
        <p:sp>
          <p:nvSpPr>
            <p:cNvPr id="7222" name="Rectangle 53"/>
            <p:cNvSpPr>
              <a:spLocks noChangeAspect="1" noChangeArrowheads="1"/>
            </p:cNvSpPr>
            <p:nvPr/>
          </p:nvSpPr>
          <p:spPr bwMode="auto">
            <a:xfrm>
              <a:off x="3038" y="2015"/>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0,1</a:t>
              </a:r>
            </a:p>
          </p:txBody>
        </p:sp>
        <p:sp>
          <p:nvSpPr>
            <p:cNvPr id="7223" name="Rectangle 54"/>
            <p:cNvSpPr>
              <a:spLocks noChangeAspect="1" noChangeArrowheads="1"/>
            </p:cNvSpPr>
            <p:nvPr/>
          </p:nvSpPr>
          <p:spPr bwMode="auto">
            <a:xfrm>
              <a:off x="3038"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1,1</a:t>
              </a:r>
            </a:p>
          </p:txBody>
        </p:sp>
        <p:sp>
          <p:nvSpPr>
            <p:cNvPr id="7224" name="Rectangle 55"/>
            <p:cNvSpPr>
              <a:spLocks noChangeAspect="1" noChangeArrowheads="1"/>
            </p:cNvSpPr>
            <p:nvPr/>
          </p:nvSpPr>
          <p:spPr bwMode="auto">
            <a:xfrm>
              <a:off x="2655"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5" name="Rectangle 56"/>
            <p:cNvSpPr>
              <a:spLocks noChangeAspect="1" noChangeArrowheads="1"/>
            </p:cNvSpPr>
            <p:nvPr/>
          </p:nvSpPr>
          <p:spPr bwMode="auto">
            <a:xfrm>
              <a:off x="3042"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6" name="Rectangle 57"/>
            <p:cNvSpPr>
              <a:spLocks noChangeAspect="1" noChangeArrowheads="1"/>
            </p:cNvSpPr>
            <p:nvPr/>
          </p:nvSpPr>
          <p:spPr bwMode="auto">
            <a:xfrm>
              <a:off x="3429"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7" name="Rectangle 58"/>
            <p:cNvSpPr>
              <a:spLocks noChangeAspect="1" noChangeArrowheads="1"/>
            </p:cNvSpPr>
            <p:nvPr/>
          </p:nvSpPr>
          <p:spPr bwMode="auto">
            <a:xfrm>
              <a:off x="3429"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8" name="Text Box 59"/>
            <p:cNvSpPr txBox="1">
              <a:spLocks noChangeArrowheads="1"/>
            </p:cNvSpPr>
            <p:nvPr/>
          </p:nvSpPr>
          <p:spPr bwMode="auto">
            <a:xfrm>
              <a:off x="4360" y="3216"/>
              <a:ext cx="1160"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FF3333"/>
                  </a:solidFill>
                  <a:latin typeface="Arial" charset="0"/>
                </a:rPr>
                <a:t>Threads producing results that are discarded</a:t>
              </a:r>
            </a:p>
          </p:txBody>
        </p:sp>
        <p:sp>
          <p:nvSpPr>
            <p:cNvPr id="7229" name="Line 60"/>
            <p:cNvSpPr>
              <a:spLocks noChangeShapeType="1"/>
            </p:cNvSpPr>
            <p:nvPr/>
          </p:nvSpPr>
          <p:spPr bwMode="auto">
            <a:xfrm flipV="1">
              <a:off x="2921" y="641"/>
              <a:ext cx="268" cy="3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0" name="Line 61"/>
            <p:cNvSpPr>
              <a:spLocks noChangeShapeType="1"/>
            </p:cNvSpPr>
            <p:nvPr/>
          </p:nvSpPr>
          <p:spPr bwMode="auto">
            <a:xfrm flipV="1">
              <a:off x="3717" y="1333"/>
              <a:ext cx="260" cy="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1" name="Line 62"/>
            <p:cNvSpPr>
              <a:spLocks noChangeShapeType="1"/>
            </p:cNvSpPr>
            <p:nvPr/>
          </p:nvSpPr>
          <p:spPr bwMode="auto">
            <a:xfrm flipV="1">
              <a:off x="3717" y="644"/>
              <a:ext cx="260" cy="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2" name="Line 63"/>
            <p:cNvSpPr>
              <a:spLocks noChangeShapeType="1"/>
            </p:cNvSpPr>
            <p:nvPr/>
          </p:nvSpPr>
          <p:spPr bwMode="auto">
            <a:xfrm>
              <a:off x="3744" y="1296"/>
              <a:ext cx="336" cy="72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3" name="Line 64"/>
            <p:cNvSpPr>
              <a:spLocks noChangeShapeType="1"/>
            </p:cNvSpPr>
            <p:nvPr/>
          </p:nvSpPr>
          <p:spPr bwMode="auto">
            <a:xfrm flipV="1">
              <a:off x="2648" y="1296"/>
              <a:ext cx="280" cy="71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4" name="Line 65"/>
            <p:cNvSpPr>
              <a:spLocks noChangeShapeType="1"/>
            </p:cNvSpPr>
            <p:nvPr/>
          </p:nvSpPr>
          <p:spPr bwMode="auto">
            <a:xfrm>
              <a:off x="2256" y="3072"/>
              <a:ext cx="786" cy="9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5" name="Line 66"/>
            <p:cNvSpPr>
              <a:spLocks noChangeShapeType="1"/>
            </p:cNvSpPr>
            <p:nvPr/>
          </p:nvSpPr>
          <p:spPr bwMode="auto">
            <a:xfrm flipV="1">
              <a:off x="2653" y="2401"/>
              <a:ext cx="1421"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6" name="Line 67"/>
            <p:cNvSpPr>
              <a:spLocks noChangeShapeType="1"/>
            </p:cNvSpPr>
            <p:nvPr/>
          </p:nvSpPr>
          <p:spPr bwMode="auto">
            <a:xfrm flipV="1">
              <a:off x="2654" y="2785"/>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7" name="Line 68"/>
            <p:cNvSpPr>
              <a:spLocks noChangeShapeType="1"/>
            </p:cNvSpPr>
            <p:nvPr/>
          </p:nvSpPr>
          <p:spPr bwMode="auto">
            <a:xfrm flipV="1">
              <a:off x="2654" y="3169"/>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8" name="Line 69"/>
            <p:cNvSpPr>
              <a:spLocks noChangeShapeType="1"/>
            </p:cNvSpPr>
            <p:nvPr/>
          </p:nvSpPr>
          <p:spPr bwMode="auto">
            <a:xfrm flipV="1">
              <a:off x="3042" y="2022"/>
              <a:ext cx="0" cy="1307"/>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9" name="Line 70"/>
            <p:cNvSpPr>
              <a:spLocks noChangeShapeType="1"/>
            </p:cNvSpPr>
            <p:nvPr/>
          </p:nvSpPr>
          <p:spPr bwMode="auto">
            <a:xfrm flipV="1">
              <a:off x="3428" y="2015"/>
              <a:ext cx="0" cy="1314"/>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0" name="Line 71"/>
            <p:cNvSpPr>
              <a:spLocks noChangeShapeType="1"/>
            </p:cNvSpPr>
            <p:nvPr/>
          </p:nvSpPr>
          <p:spPr bwMode="auto">
            <a:xfrm flipV="1">
              <a:off x="3806" y="2017"/>
              <a:ext cx="4" cy="1312"/>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1" name="Line 72"/>
            <p:cNvSpPr>
              <a:spLocks noChangeShapeType="1"/>
            </p:cNvSpPr>
            <p:nvPr/>
          </p:nvSpPr>
          <p:spPr bwMode="auto">
            <a:xfrm flipV="1">
              <a:off x="2654" y="2015"/>
              <a:ext cx="0" cy="1309"/>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2" name="Line 73"/>
            <p:cNvSpPr>
              <a:spLocks noChangeShapeType="1"/>
            </p:cNvSpPr>
            <p:nvPr/>
          </p:nvSpPr>
          <p:spPr bwMode="auto">
            <a:xfrm flipV="1">
              <a:off x="2650" y="2017"/>
              <a:ext cx="1425"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3" name="Rectangle 14"/>
            <p:cNvSpPr>
              <a:spLocks noChangeArrowheads="1"/>
            </p:cNvSpPr>
            <p:nvPr/>
          </p:nvSpPr>
          <p:spPr bwMode="auto">
            <a:xfrm>
              <a:off x="2921" y="994"/>
              <a:ext cx="796"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44" name="Text Box 75"/>
            <p:cNvSpPr txBox="1">
              <a:spLocks noChangeArrowheads="1"/>
            </p:cNvSpPr>
            <p:nvPr/>
          </p:nvSpPr>
          <p:spPr bwMode="auto">
            <a:xfrm>
              <a:off x="240" y="2304"/>
              <a:ext cx="1016"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rgbClr val="6699CC"/>
                  </a:solidFill>
                  <a:latin typeface="Arial" charset="0"/>
                </a:rPr>
                <a:t>Each thread computes one MO lattice point.</a:t>
              </a:r>
            </a:p>
          </p:txBody>
        </p:sp>
        <p:sp>
          <p:nvSpPr>
            <p:cNvPr id="7245" name="Text Box 76"/>
            <p:cNvSpPr txBox="1">
              <a:spLocks noChangeArrowheads="1"/>
            </p:cNvSpPr>
            <p:nvPr/>
          </p:nvSpPr>
          <p:spPr bwMode="auto">
            <a:xfrm>
              <a:off x="4320" y="2208"/>
              <a:ext cx="1056"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669900"/>
                  </a:solidFill>
                  <a:latin typeface="Arial" charset="0"/>
                </a:rPr>
                <a:t>Threads producing results that are used</a:t>
              </a:r>
            </a:p>
          </p:txBody>
        </p:sp>
        <p:sp>
          <p:nvSpPr>
            <p:cNvPr id="7246" name="Rectangle 77"/>
            <p:cNvSpPr>
              <a:spLocks noChangeArrowheads="1"/>
            </p:cNvSpPr>
            <p:nvPr/>
          </p:nvSpPr>
          <p:spPr bwMode="auto">
            <a:xfrm>
              <a:off x="1584" y="2400"/>
              <a:ext cx="96" cy="96"/>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7247" name="Line 78"/>
            <p:cNvSpPr>
              <a:spLocks noChangeShapeType="1"/>
            </p:cNvSpPr>
            <p:nvPr/>
          </p:nvSpPr>
          <p:spPr bwMode="auto">
            <a:xfrm>
              <a:off x="2256" y="2304"/>
              <a:ext cx="782" cy="482"/>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8" name="Rectangle 79"/>
            <p:cNvSpPr>
              <a:spLocks noChangeAspect="1" noChangeArrowheads="1"/>
            </p:cNvSpPr>
            <p:nvPr/>
          </p:nvSpPr>
          <p:spPr bwMode="auto">
            <a:xfrm>
              <a:off x="2652" y="2398"/>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1,0</a:t>
              </a:r>
            </a:p>
          </p:txBody>
        </p:sp>
        <p:sp>
          <p:nvSpPr>
            <p:cNvPr id="7249" name="Text Box 80"/>
            <p:cNvSpPr txBox="1">
              <a:spLocks noChangeArrowheads="1"/>
            </p:cNvSpPr>
            <p:nvPr/>
          </p:nvSpPr>
          <p:spPr bwMode="auto">
            <a:xfrm>
              <a:off x="4382" y="528"/>
              <a:ext cx="624" cy="96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 </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2</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1</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0</a:t>
              </a:r>
            </a:p>
          </p:txBody>
        </p:sp>
        <p:sp>
          <p:nvSpPr>
            <p:cNvPr id="7250" name="Line 81"/>
            <p:cNvSpPr>
              <a:spLocks noChangeShapeType="1"/>
            </p:cNvSpPr>
            <p:nvPr/>
          </p:nvSpPr>
          <p:spPr bwMode="auto">
            <a:xfrm>
              <a:off x="3900" y="925"/>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1" name="Line 82"/>
            <p:cNvSpPr>
              <a:spLocks noChangeShapeType="1"/>
            </p:cNvSpPr>
            <p:nvPr/>
          </p:nvSpPr>
          <p:spPr bwMode="auto">
            <a:xfrm>
              <a:off x="3895" y="1104"/>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2" name="Line 83"/>
            <p:cNvSpPr>
              <a:spLocks noChangeShapeType="1"/>
            </p:cNvSpPr>
            <p:nvPr/>
          </p:nvSpPr>
          <p:spPr bwMode="auto">
            <a:xfrm rot="-5400000">
              <a:off x="2496" y="3120"/>
              <a:ext cx="0"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3" name="Line 84"/>
            <p:cNvSpPr>
              <a:spLocks noChangeShapeType="1"/>
            </p:cNvSpPr>
            <p:nvPr/>
          </p:nvSpPr>
          <p:spPr bwMode="auto">
            <a:xfrm rot="5400000" flipH="1">
              <a:off x="1416" y="2232"/>
              <a:ext cx="0" cy="43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4" name="Line 85"/>
            <p:cNvSpPr>
              <a:spLocks noChangeShapeType="1"/>
            </p:cNvSpPr>
            <p:nvPr/>
          </p:nvSpPr>
          <p:spPr bwMode="auto">
            <a:xfrm rot="5400000" flipH="1">
              <a:off x="1440" y="1824"/>
              <a:ext cx="384" cy="48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5" name="Line 86"/>
            <p:cNvSpPr>
              <a:spLocks noChangeShapeType="1"/>
            </p:cNvSpPr>
            <p:nvPr/>
          </p:nvSpPr>
          <p:spPr bwMode="auto">
            <a:xfrm rot="5400000" flipH="1">
              <a:off x="2568" y="648"/>
              <a:ext cx="144"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6" name="Line 87"/>
            <p:cNvSpPr>
              <a:spLocks noChangeShapeType="1"/>
            </p:cNvSpPr>
            <p:nvPr/>
          </p:nvSpPr>
          <p:spPr bwMode="auto">
            <a:xfrm>
              <a:off x="3888" y="1296"/>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7" name="Rectangle 88"/>
            <p:cNvSpPr>
              <a:spLocks noChangeArrowheads="1"/>
            </p:cNvSpPr>
            <p:nvPr/>
          </p:nvSpPr>
          <p:spPr bwMode="auto">
            <a:xfrm>
              <a:off x="4320" y="1446"/>
              <a:ext cx="129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Lattice </a:t>
              </a:r>
              <a:r>
                <a:rPr lang="en-US" altLang="en-US" sz="1400" b="1" i="1" dirty="0" smtClean="0">
                  <a:solidFill>
                    <a:schemeClr val="tx1"/>
                  </a:solidFill>
                  <a:latin typeface="Arial" charset="0"/>
                </a:rPr>
                <a:t>computed </a:t>
              </a:r>
              <a:r>
                <a:rPr lang="en-US" altLang="en-US" sz="1400" b="1" i="1" dirty="0">
                  <a:solidFill>
                    <a:schemeClr val="tx1"/>
                  </a:solidFill>
                  <a:latin typeface="Arial" charset="0"/>
                </a:rPr>
                <a:t>using multiple GPUs</a:t>
              </a:r>
            </a:p>
          </p:txBody>
        </p:sp>
      </p:grpSp>
      <p:sp>
        <p:nvSpPr>
          <p:cNvPr id="7171" name="Rectangle 89"/>
          <p:cNvSpPr>
            <a:spLocks noGrp="1" noChangeArrowheads="1"/>
          </p:cNvSpPr>
          <p:nvPr>
            <p:ph type="title"/>
          </p:nvPr>
        </p:nvSpPr>
        <p:spPr>
          <a:xfrm>
            <a:off x="685801" y="228600"/>
            <a:ext cx="7770813" cy="571500"/>
          </a:xfrm>
        </p:spPr>
        <p:txBody>
          <a:bodyPr>
            <a:normAutofit fontScale="90000"/>
          </a:bodyPr>
          <a:lstStyle/>
          <a:p>
            <a:pPr eaLnBrk="1" hangingPunct="1"/>
            <a:r>
              <a:rPr lang="en-US" altLang="en-US" sz="3600" smtClean="0"/>
              <a:t>MO GPU Parallel Decomposition</a:t>
            </a:r>
          </a:p>
        </p:txBody>
      </p:sp>
    </p:spTree>
    <p:extLst>
      <p:ext uri="{BB962C8B-B14F-4D97-AF65-F5344CB8AC3E}">
        <p14:creationId xmlns:p14="http://schemas.microsoft.com/office/powerpoint/2010/main" val="58263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0" name="Rectangle 2"/>
          <p:cNvSpPr>
            <a:spLocks noChangeArrowheads="1"/>
          </p:cNvSpPr>
          <p:nvPr/>
        </p:nvSpPr>
        <p:spPr bwMode="auto">
          <a:xfrm>
            <a:off x="393700" y="571500"/>
            <a:ext cx="8534400" cy="4572000"/>
          </a:xfrm>
          <a:prstGeom prst="rect">
            <a:avLst/>
          </a:prstGeom>
          <a:solidFill>
            <a:srgbClr val="CCFFCC"/>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1" name="Rectangle 3"/>
          <p:cNvSpPr>
            <a:spLocks noGrp="1" noChangeArrowheads="1"/>
          </p:cNvSpPr>
          <p:nvPr>
            <p:ph type="title"/>
          </p:nvPr>
        </p:nvSpPr>
        <p:spPr>
          <a:xfrm>
            <a:off x="685801" y="171450"/>
            <a:ext cx="7770813" cy="457200"/>
          </a:xfrm>
        </p:spPr>
        <p:txBody>
          <a:bodyPr>
            <a:normAutofit fontScale="90000"/>
          </a:bodyPr>
          <a:lstStyle/>
          <a:p>
            <a:r>
              <a:rPr lang="en-US" altLang="en-US" sz="2800" smtClean="0"/>
              <a:t>MO Kernel for One Grid Point  (Naive C)</a:t>
            </a:r>
          </a:p>
        </p:txBody>
      </p:sp>
      <p:sp>
        <p:nvSpPr>
          <p:cNvPr id="17412" name="Rectangle 4"/>
          <p:cNvSpPr>
            <a:spLocks noChangeArrowheads="1"/>
          </p:cNvSpPr>
          <p:nvPr/>
        </p:nvSpPr>
        <p:spPr bwMode="auto">
          <a:xfrm>
            <a:off x="596900" y="1362974"/>
            <a:ext cx="8318500" cy="338047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3" name="Rectangle 5"/>
          <p:cNvSpPr>
            <a:spLocks noChangeArrowheads="1"/>
          </p:cNvSpPr>
          <p:nvPr/>
        </p:nvSpPr>
        <p:spPr bwMode="auto">
          <a:xfrm>
            <a:off x="838200" y="3135086"/>
            <a:ext cx="8077200" cy="1151906"/>
          </a:xfrm>
          <a:prstGeom prst="rect">
            <a:avLst/>
          </a:prstGeom>
          <a:solidFill>
            <a:srgbClr val="FFCC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4" name="Rectangle 6"/>
          <p:cNvSpPr>
            <a:spLocks noChangeArrowheads="1"/>
          </p:cNvSpPr>
          <p:nvPr/>
        </p:nvSpPr>
        <p:spPr bwMode="auto">
          <a:xfrm>
            <a:off x="838200" y="1809750"/>
            <a:ext cx="8089900" cy="1325336"/>
          </a:xfrm>
          <a:prstGeom prst="rect">
            <a:avLst/>
          </a:prstGeom>
          <a:solidFill>
            <a:srgbClr val="FF7C8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5" name="Rectangle 7"/>
          <p:cNvSpPr>
            <a:spLocks noChangeArrowheads="1"/>
          </p:cNvSpPr>
          <p:nvPr/>
        </p:nvSpPr>
        <p:spPr bwMode="auto">
          <a:xfrm>
            <a:off x="3440112" y="2472804"/>
            <a:ext cx="1436688" cy="2286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6" name="Text Box 8"/>
          <p:cNvSpPr txBox="1">
            <a:spLocks noChangeArrowheads="1"/>
          </p:cNvSpPr>
          <p:nvPr/>
        </p:nvSpPr>
        <p:spPr bwMode="auto">
          <a:xfrm>
            <a:off x="6172200" y="800100"/>
            <a:ext cx="19812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a:t>
            </a:r>
          </a:p>
        </p:txBody>
      </p:sp>
      <p:sp>
        <p:nvSpPr>
          <p:cNvPr id="17417" name="Text Box 9"/>
          <p:cNvSpPr txBox="1">
            <a:spLocks noChangeArrowheads="1"/>
          </p:cNvSpPr>
          <p:nvPr/>
        </p:nvSpPr>
        <p:spPr bwMode="auto">
          <a:xfrm>
            <a:off x="6172200" y="1428750"/>
            <a:ext cx="20574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shells</a:t>
            </a:r>
          </a:p>
        </p:txBody>
      </p:sp>
      <p:sp>
        <p:nvSpPr>
          <p:cNvPr id="17418" name="Text Box 10"/>
          <p:cNvSpPr txBox="1">
            <a:spLocks noChangeArrowheads="1"/>
          </p:cNvSpPr>
          <p:nvPr/>
        </p:nvSpPr>
        <p:spPr bwMode="auto">
          <a:xfrm>
            <a:off x="6172200" y="1943100"/>
            <a:ext cx="2438400"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primitives: largest component of runtime, due to </a:t>
            </a:r>
            <a:r>
              <a:rPr lang="en-US" altLang="en-US" sz="2000" b="1" dirty="0" err="1"/>
              <a:t>expf</a:t>
            </a:r>
            <a:r>
              <a:rPr lang="en-US" altLang="en-US" sz="2000" b="1" dirty="0"/>
              <a:t>()</a:t>
            </a:r>
          </a:p>
        </p:txBody>
      </p:sp>
      <p:sp>
        <p:nvSpPr>
          <p:cNvPr id="17419" name="Text Box 11"/>
          <p:cNvSpPr txBox="1">
            <a:spLocks noChangeArrowheads="1"/>
          </p:cNvSpPr>
          <p:nvPr/>
        </p:nvSpPr>
        <p:spPr bwMode="auto">
          <a:xfrm>
            <a:off x="6172200" y="3028950"/>
            <a:ext cx="2590800" cy="1171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a:t>
            </a:r>
          </a:p>
          <a:p>
            <a:pPr algn="ctr" eaLnBrk="1" hangingPunct="1">
              <a:spcBef>
                <a:spcPct val="50000"/>
              </a:spcBef>
              <a:buFont typeface="Times New Roman" pitchFamily="18" charset="0"/>
              <a:buNone/>
            </a:pPr>
            <a:r>
              <a:rPr lang="en-US" altLang="en-US" sz="2000" dirty="0"/>
              <a:t>(unrolled in real code)</a:t>
            </a:r>
          </a:p>
        </p:txBody>
      </p:sp>
      <p:sp>
        <p:nvSpPr>
          <p:cNvPr id="17420" name="Rectangle 12"/>
          <p:cNvSpPr>
            <a:spLocks noGrp="1" noChangeArrowheads="1"/>
          </p:cNvSpPr>
          <p:nvPr>
            <p:ph type="body" idx="1"/>
          </p:nvPr>
        </p:nvSpPr>
        <p:spPr>
          <a:xfrm>
            <a:off x="457200" y="485775"/>
            <a:ext cx="7772400" cy="4056460"/>
          </a:xfrm>
        </p:spPr>
        <p:txBody>
          <a:bodyPr>
            <a:noAutofit/>
          </a:bodyPr>
          <a:lstStyle/>
          <a:p>
            <a:pPr>
              <a:buFontTx/>
              <a:buNone/>
            </a:pPr>
            <a:r>
              <a:rPr lang="en-US" altLang="en-US" sz="1200" dirty="0" smtClean="0"/>
              <a:t>… </a:t>
            </a:r>
          </a:p>
          <a:p>
            <a:pPr>
              <a:buFontTx/>
              <a:buNone/>
            </a:pPr>
            <a:r>
              <a:rPr lang="en-US" altLang="en-US" sz="1200" dirty="0" smtClean="0"/>
              <a:t>for (at=0; at&lt;</a:t>
            </a:r>
            <a:r>
              <a:rPr lang="en-US" altLang="en-US" sz="1200" dirty="0" err="1" smtClean="0"/>
              <a:t>numatoms</a:t>
            </a:r>
            <a:r>
              <a:rPr lang="en-US" altLang="en-US" sz="1200" dirty="0" smtClean="0"/>
              <a:t>;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prim_counter</a:t>
            </a:r>
            <a:r>
              <a:rPr lang="en-US" altLang="en-US" sz="1200" dirty="0" smtClean="0"/>
              <a:t> = </a:t>
            </a:r>
            <a:r>
              <a:rPr lang="en-US" altLang="en-US" sz="1200" dirty="0" err="1" smtClean="0"/>
              <a:t>atom_basis</a:t>
            </a:r>
            <a:r>
              <a:rPr lang="en-US" altLang="en-US" sz="1200" dirty="0" smtClean="0"/>
              <a:t>[at];</a:t>
            </a:r>
          </a:p>
          <a:p>
            <a:pPr>
              <a:buFontTx/>
              <a:buNone/>
            </a:pPr>
            <a:r>
              <a:rPr lang="en-US" altLang="en-US" sz="1200" dirty="0" smtClean="0"/>
              <a:t>    </a:t>
            </a:r>
            <a:r>
              <a:rPr lang="en-US" altLang="en-US" sz="1200" dirty="0" err="1" smtClean="0"/>
              <a:t>calc_distances_to_atom</a:t>
            </a:r>
            <a:r>
              <a:rPr lang="en-US" altLang="en-US" sz="1200" dirty="0" smtClean="0"/>
              <a:t>(&amp;</a:t>
            </a:r>
            <a:r>
              <a:rPr lang="en-US" altLang="en-US" sz="1200" dirty="0" err="1" smtClean="0"/>
              <a:t>atompos</a:t>
            </a:r>
            <a:r>
              <a:rPr lang="en-US" altLang="en-US" sz="1200" dirty="0" smtClean="0"/>
              <a:t>[at], &amp;</a:t>
            </a:r>
            <a:r>
              <a:rPr lang="en-US" altLang="en-US" sz="1200" dirty="0" err="1" smtClean="0"/>
              <a:t>xdist</a:t>
            </a:r>
            <a:r>
              <a:rPr lang="en-US" altLang="en-US" sz="1200" dirty="0" smtClean="0"/>
              <a:t>, &amp;</a:t>
            </a:r>
            <a:r>
              <a:rPr lang="en-US" altLang="en-US" sz="1200" dirty="0" err="1" smtClean="0"/>
              <a:t>ydist</a:t>
            </a:r>
            <a:r>
              <a:rPr lang="en-US" altLang="en-US" sz="1200" dirty="0" smtClean="0"/>
              <a:t>, &amp;</a:t>
            </a:r>
            <a:r>
              <a:rPr lang="en-US" altLang="en-US" sz="1200" dirty="0" err="1" smtClean="0"/>
              <a:t>zdist</a:t>
            </a:r>
            <a:r>
              <a:rPr lang="en-US" altLang="en-US" sz="1200" dirty="0" smtClean="0"/>
              <a:t>, &amp;dist2, &amp;</a:t>
            </a:r>
            <a:r>
              <a:rPr lang="en-US" altLang="en-US" sz="1200" dirty="0" err="1" smtClean="0"/>
              <a:t>xdiv</a:t>
            </a:r>
            <a:r>
              <a:rPr lang="en-US" altLang="en-US" sz="1200" dirty="0" smtClean="0"/>
              <a:t>);</a:t>
            </a:r>
          </a:p>
          <a:p>
            <a:pPr>
              <a:buFontTx/>
              <a:buNone/>
            </a:pPr>
            <a:r>
              <a:rPr lang="en-US" altLang="en-US" sz="1200" dirty="0" smtClean="0"/>
              <a:t>    for (</a:t>
            </a:r>
            <a:r>
              <a:rPr lang="en-US" altLang="en-US" sz="1200" dirty="0" err="1" smtClean="0"/>
              <a:t>contracted_gto</a:t>
            </a:r>
            <a:r>
              <a:rPr lang="en-US" altLang="en-US" sz="1200" dirty="0" smtClean="0"/>
              <a:t>=0.0f, shell=0; shell &lt; </a:t>
            </a:r>
            <a:r>
              <a:rPr lang="en-US" altLang="en-US" sz="1200" dirty="0" err="1" smtClean="0"/>
              <a:t>num_shells_per_atom</a:t>
            </a:r>
            <a:r>
              <a:rPr lang="en-US" altLang="en-US" sz="1200" dirty="0" smtClean="0"/>
              <a:t>[at]; shell++)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shell_type</a:t>
            </a:r>
            <a:r>
              <a:rPr lang="en-US" altLang="en-US" sz="1200" dirty="0" smtClean="0"/>
              <a:t> = </a:t>
            </a:r>
            <a:r>
              <a:rPr lang="en-US" altLang="en-US" sz="1200" dirty="0" err="1" smtClean="0"/>
              <a:t>shell_symmetry</a:t>
            </a:r>
            <a:r>
              <a:rPr lang="en-US" altLang="en-US" sz="1200" dirty="0" smtClean="0"/>
              <a:t>[</a:t>
            </a:r>
            <a:r>
              <a:rPr lang="en-US" altLang="en-US" sz="1200" dirty="0" err="1" smtClean="0"/>
              <a:t>shell_counter</a:t>
            </a:r>
            <a:r>
              <a:rPr lang="en-US" altLang="en-US" sz="1200" dirty="0" smtClean="0"/>
              <a:t>];</a:t>
            </a:r>
          </a:p>
          <a:p>
            <a:pPr>
              <a:buFontTx/>
              <a:buNone/>
            </a:pPr>
            <a:r>
              <a:rPr lang="en-US" altLang="en-US" sz="1200" dirty="0" smtClean="0"/>
              <a:t>        for (prim=0; prim &lt; </a:t>
            </a:r>
            <a:r>
              <a:rPr lang="en-US" altLang="en-US" sz="1200" dirty="0" err="1" smtClean="0"/>
              <a:t>num_prim_per_shell</a:t>
            </a:r>
            <a:r>
              <a:rPr lang="en-US" altLang="en-US" sz="1200" dirty="0" smtClean="0"/>
              <a:t>[</a:t>
            </a:r>
            <a:r>
              <a:rPr lang="en-US" altLang="en-US" sz="1200" dirty="0" err="1" smtClean="0"/>
              <a:t>shell_counter</a:t>
            </a:r>
            <a:r>
              <a:rPr lang="en-US" altLang="en-US" sz="1200" dirty="0" smtClean="0"/>
              <a:t>];  prim++) {</a:t>
            </a:r>
          </a:p>
          <a:p>
            <a:pPr>
              <a:buFontTx/>
              <a:buNone/>
            </a:pPr>
            <a:r>
              <a:rPr lang="en-US" altLang="en-US" sz="1200" dirty="0" smtClean="0"/>
              <a:t>            float exponent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a:t>
            </a:r>
          </a:p>
          <a:p>
            <a:pPr>
              <a:buFontTx/>
              <a:buNone/>
            </a:pPr>
            <a:r>
              <a:rPr lang="en-US" altLang="en-US" sz="1200" dirty="0" smtClean="0"/>
              <a:t>            float </a:t>
            </a:r>
            <a:r>
              <a:rPr lang="en-US" altLang="en-US" sz="1200" dirty="0" err="1" smtClean="0"/>
              <a:t>contract_coeff</a:t>
            </a:r>
            <a:r>
              <a:rPr lang="en-US" altLang="en-US" sz="1200" dirty="0" smtClean="0"/>
              <a: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+ 1];</a:t>
            </a:r>
          </a:p>
          <a:p>
            <a:pPr>
              <a:buFontTx/>
              <a:buNone/>
            </a:pPr>
            <a:r>
              <a:rPr lang="en-US" altLang="en-US" sz="1200" dirty="0" smtClean="0"/>
              <a:t>            </a:t>
            </a:r>
            <a:r>
              <a:rPr lang="en-US" altLang="en-US" sz="1200" dirty="0" err="1" smtClean="0"/>
              <a:t>contracted_gto</a:t>
            </a:r>
            <a:r>
              <a:rPr lang="en-US" altLang="en-US" sz="1200" dirty="0" smtClean="0"/>
              <a:t> += </a:t>
            </a:r>
            <a:r>
              <a:rPr lang="en-US" altLang="en-US" sz="1200" dirty="0" err="1" smtClean="0"/>
              <a:t>contract_coeff</a:t>
            </a:r>
            <a:r>
              <a:rPr lang="en-US" altLang="en-US" sz="1200" dirty="0" smtClean="0"/>
              <a:t> * </a:t>
            </a:r>
            <a:r>
              <a:rPr lang="en-US" altLang="en-US" sz="1200" dirty="0" err="1" smtClean="0"/>
              <a:t>expf</a:t>
            </a:r>
            <a:r>
              <a:rPr lang="en-US" altLang="en-US" sz="1200" dirty="0" smtClean="0"/>
              <a:t>(-exponent*dist2);</a:t>
            </a:r>
          </a:p>
          <a:p>
            <a:pPr>
              <a:buFontTx/>
              <a:buNone/>
            </a:pPr>
            <a:r>
              <a:rPr lang="en-US" altLang="en-US" sz="1200" dirty="0" smtClean="0"/>
              <a:t>            </a:t>
            </a:r>
            <a:r>
              <a:rPr lang="en-US" altLang="en-US" sz="1200" dirty="0" err="1" smtClean="0"/>
              <a:t>prim_counter</a:t>
            </a:r>
            <a:r>
              <a:rPr lang="en-US" altLang="en-US" sz="1200" dirty="0" smtClean="0"/>
              <a:t> += 2;</a:t>
            </a:r>
          </a:p>
          <a:p>
            <a:pPr>
              <a:buFontTx/>
              <a:buNone/>
            </a:pPr>
            <a:r>
              <a:rPr lang="en-US" altLang="en-US" sz="1200" dirty="0" smtClean="0"/>
              <a:t>        }</a:t>
            </a:r>
          </a:p>
          <a:p>
            <a:pPr>
              <a:buFontTx/>
              <a:buNone/>
            </a:pPr>
            <a:r>
              <a:rPr lang="en-US" altLang="en-US" sz="1200" dirty="0" smtClean="0"/>
              <a:t>        for (</a:t>
            </a:r>
            <a:r>
              <a:rPr lang="en-US" altLang="en-US" sz="1200" dirty="0" err="1" smtClean="0"/>
              <a:t>tmpshell</a:t>
            </a:r>
            <a:r>
              <a:rPr lang="en-US" altLang="en-US" sz="1200" dirty="0" smtClean="0"/>
              <a:t>=0.0f, j=0, </a:t>
            </a:r>
            <a:r>
              <a:rPr lang="en-US" altLang="en-US" sz="1200" dirty="0" err="1" smtClean="0"/>
              <a:t>zdp</a:t>
            </a:r>
            <a:r>
              <a:rPr lang="en-US" altLang="en-US" sz="1200" dirty="0" smtClean="0"/>
              <a:t>=1.0f; j&lt;=</a:t>
            </a:r>
            <a:r>
              <a:rPr lang="en-US" altLang="en-US" sz="1200" dirty="0" err="1" smtClean="0"/>
              <a:t>shell_type</a:t>
            </a:r>
            <a:r>
              <a:rPr lang="en-US" altLang="en-US" sz="1200" dirty="0" smtClean="0"/>
              <a:t>; j++, </a:t>
            </a:r>
            <a:r>
              <a:rPr lang="en-US" altLang="en-US" sz="1200" dirty="0" err="1" smtClean="0"/>
              <a:t>zdp</a:t>
            </a:r>
            <a:r>
              <a:rPr lang="en-US" altLang="en-US" sz="1200" dirty="0" smtClean="0"/>
              <a:t>*=</a:t>
            </a:r>
            <a:r>
              <a:rPr lang="en-US" altLang="en-US" sz="1200" dirty="0" err="1" smtClean="0"/>
              <a:t>zdist</a:t>
            </a:r>
            <a:r>
              <a:rPr lang="en-US" altLang="en-US" sz="1200" dirty="0" smtClean="0"/>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imax</a:t>
            </a:r>
            <a:r>
              <a:rPr lang="en-US" altLang="en-US" sz="1200" dirty="0" smtClean="0"/>
              <a:t> = </a:t>
            </a:r>
            <a:r>
              <a:rPr lang="en-US" altLang="en-US" sz="1200" dirty="0" err="1" smtClean="0"/>
              <a:t>shell_type</a:t>
            </a:r>
            <a:r>
              <a:rPr lang="en-US" altLang="en-US" sz="1200" dirty="0" smtClean="0"/>
              <a:t> - j; </a:t>
            </a:r>
          </a:p>
          <a:p>
            <a:pPr>
              <a:buFontTx/>
              <a:buNone/>
            </a:pPr>
            <a:r>
              <a:rPr lang="en-US" altLang="en-US" sz="1200" dirty="0" smtClean="0"/>
              <a:t>           for (</a:t>
            </a:r>
            <a:r>
              <a:rPr lang="en-US" altLang="en-US" sz="1200" dirty="0" err="1" smtClean="0"/>
              <a:t>i</a:t>
            </a:r>
            <a:r>
              <a:rPr lang="en-US" altLang="en-US" sz="1200" dirty="0" smtClean="0"/>
              <a:t>=0, </a:t>
            </a:r>
            <a:r>
              <a:rPr lang="en-US" altLang="en-US" sz="1200" dirty="0" err="1" smtClean="0"/>
              <a:t>ydp</a:t>
            </a:r>
            <a:r>
              <a:rPr lang="en-US" altLang="en-US" sz="1200" dirty="0" smtClean="0"/>
              <a:t>=1.0f, </a:t>
            </a:r>
            <a:r>
              <a:rPr lang="en-US" altLang="en-US" sz="1200" dirty="0" err="1" smtClean="0"/>
              <a:t>xdp</a:t>
            </a:r>
            <a:r>
              <a:rPr lang="en-US" altLang="en-US" sz="1200" dirty="0" smtClean="0"/>
              <a:t>=pow(</a:t>
            </a:r>
            <a:r>
              <a:rPr lang="en-US" altLang="en-US" sz="1200" dirty="0" err="1" smtClean="0"/>
              <a:t>xdist</a:t>
            </a:r>
            <a:r>
              <a:rPr lang="en-US" altLang="en-US" sz="1200" dirty="0" smtClean="0"/>
              <a:t>, </a:t>
            </a:r>
            <a:r>
              <a:rPr lang="en-US" altLang="en-US" sz="1200" dirty="0" err="1" smtClean="0"/>
              <a:t>imax</a:t>
            </a:r>
            <a:r>
              <a:rPr lang="en-US" altLang="en-US" sz="1200" dirty="0" smtClean="0"/>
              <a:t>); </a:t>
            </a:r>
            <a:r>
              <a:rPr lang="en-US" altLang="en-US" sz="1200" dirty="0" err="1" smtClean="0"/>
              <a:t>i</a:t>
            </a:r>
            <a:r>
              <a:rPr lang="en-US" altLang="en-US" sz="1200" dirty="0" smtClean="0"/>
              <a:t>&lt;=</a:t>
            </a:r>
            <a:r>
              <a:rPr lang="en-US" altLang="en-US" sz="1200" dirty="0" err="1" smtClean="0"/>
              <a:t>imax</a:t>
            </a:r>
            <a:r>
              <a:rPr lang="en-US" altLang="en-US" sz="1200" dirty="0" smtClean="0"/>
              <a:t>; </a:t>
            </a:r>
            <a:r>
              <a:rPr lang="en-US" altLang="en-US" sz="1200" dirty="0" err="1" smtClean="0"/>
              <a:t>i</a:t>
            </a:r>
            <a:r>
              <a:rPr lang="en-US" altLang="en-US" sz="1200" dirty="0" smtClean="0"/>
              <a:t>++, </a:t>
            </a:r>
            <a:r>
              <a:rPr lang="en-US" altLang="en-US" sz="1200" dirty="0" err="1" smtClean="0"/>
              <a:t>ydp</a:t>
            </a:r>
            <a:r>
              <a:rPr lang="en-US" altLang="en-US" sz="1200" dirty="0" smtClean="0"/>
              <a:t>*=</a:t>
            </a:r>
            <a:r>
              <a:rPr lang="en-US" altLang="en-US" sz="1200" dirty="0" err="1" smtClean="0"/>
              <a:t>ydist</a:t>
            </a:r>
            <a:r>
              <a:rPr lang="en-US" altLang="en-US" sz="1200" dirty="0" smtClean="0"/>
              <a:t>, </a:t>
            </a:r>
            <a:r>
              <a:rPr lang="en-US" altLang="en-US" sz="1200" dirty="0" err="1" smtClean="0"/>
              <a:t>xdp</a:t>
            </a:r>
            <a:r>
              <a:rPr lang="en-US" altLang="en-US" sz="1200" dirty="0" smtClean="0"/>
              <a:t>*=</a:t>
            </a:r>
            <a:r>
              <a:rPr lang="en-US" altLang="en-US" sz="1200" dirty="0" err="1" smtClean="0"/>
              <a:t>xdiv</a:t>
            </a:r>
            <a:r>
              <a:rPr lang="en-US" altLang="en-US" sz="1200" dirty="0" smtClean="0"/>
              <a:t>)</a:t>
            </a:r>
          </a:p>
          <a:p>
            <a:pPr>
              <a:buFontTx/>
              <a:buNone/>
            </a:pPr>
            <a:r>
              <a:rPr lang="en-US" altLang="en-US" sz="1200" dirty="0" smtClean="0"/>
              <a:t>              </a:t>
            </a:r>
            <a:r>
              <a:rPr lang="en-US" altLang="en-US" sz="1200" dirty="0" err="1" smtClean="0"/>
              <a:t>tmpshell</a:t>
            </a:r>
            <a:r>
              <a:rPr lang="en-US" altLang="en-US" sz="1200" dirty="0" smtClean="0"/>
              <a:t> += </a:t>
            </a:r>
            <a:r>
              <a:rPr lang="en-US" altLang="en-US" sz="1200" dirty="0" err="1" smtClean="0"/>
              <a:t>wave_f</a:t>
            </a:r>
            <a:r>
              <a:rPr lang="en-US" altLang="en-US" sz="1200" dirty="0" smtClean="0"/>
              <a:t>[</a:t>
            </a:r>
            <a:r>
              <a:rPr lang="en-US" altLang="en-US" sz="1200" dirty="0" err="1" smtClean="0"/>
              <a:t>ifunc</a:t>
            </a:r>
            <a:r>
              <a:rPr lang="en-US" altLang="en-US" sz="1200" dirty="0" smtClean="0"/>
              <a:t>++] * </a:t>
            </a:r>
            <a:r>
              <a:rPr lang="en-US" altLang="en-US" sz="1200" dirty="0" err="1" smtClean="0"/>
              <a:t>xdp</a:t>
            </a:r>
            <a:r>
              <a:rPr lang="en-US" altLang="en-US" sz="1200" dirty="0" smtClean="0"/>
              <a:t> * </a:t>
            </a:r>
            <a:r>
              <a:rPr lang="en-US" altLang="en-US" sz="1200" dirty="0" err="1" smtClean="0"/>
              <a:t>ydp</a:t>
            </a:r>
            <a:r>
              <a:rPr lang="en-US" altLang="en-US" sz="1200" dirty="0" smtClean="0"/>
              <a:t> * </a:t>
            </a:r>
            <a:r>
              <a:rPr lang="en-US" altLang="en-US" sz="1200" dirty="0" err="1" smtClean="0"/>
              <a:t>zdp</a:t>
            </a:r>
            <a:r>
              <a:rPr lang="en-US" altLang="en-US" sz="1200" dirty="0" smtClean="0"/>
              <a:t>;</a:t>
            </a:r>
          </a:p>
          <a:p>
            <a:pPr>
              <a:buFontTx/>
              <a:buNone/>
            </a:pPr>
            <a:r>
              <a:rPr lang="en-US" altLang="en-US" sz="1200" dirty="0" smtClean="0"/>
              <a:t>        }</a:t>
            </a:r>
          </a:p>
          <a:p>
            <a:pPr>
              <a:buFontTx/>
              <a:buNone/>
            </a:pPr>
            <a:r>
              <a:rPr lang="en-US" altLang="en-US" sz="1200" dirty="0" smtClean="0"/>
              <a:t>        value += </a:t>
            </a:r>
            <a:r>
              <a:rPr lang="en-US" altLang="en-US" sz="1200" dirty="0" err="1" smtClean="0"/>
              <a:t>tmpshell</a:t>
            </a:r>
            <a:r>
              <a:rPr lang="en-US" altLang="en-US" sz="1200" dirty="0" smtClean="0"/>
              <a:t> * </a:t>
            </a:r>
            <a:r>
              <a:rPr lang="en-US" altLang="en-US" sz="1200" dirty="0" err="1" smtClean="0"/>
              <a:t>contracted_gto</a:t>
            </a:r>
            <a:r>
              <a:rPr lang="en-US" altLang="en-US" sz="1200" dirty="0" smtClean="0"/>
              <a:t>;</a:t>
            </a:r>
          </a:p>
          <a:p>
            <a:pPr>
              <a:buFontTx/>
              <a:buNone/>
            </a:pPr>
            <a:r>
              <a:rPr lang="en-US" altLang="en-US" sz="1200" dirty="0" smtClean="0"/>
              <a:t>        </a:t>
            </a:r>
            <a:r>
              <a:rPr lang="en-US" altLang="en-US" sz="1200" dirty="0" err="1" smtClean="0"/>
              <a:t>shell_counter</a:t>
            </a:r>
            <a:r>
              <a:rPr lang="en-US" altLang="en-US" sz="1200" dirty="0" smtClean="0"/>
              <a:t>++;</a:t>
            </a:r>
          </a:p>
          <a:p>
            <a:pPr>
              <a:buFontTx/>
              <a:buNone/>
            </a:pPr>
            <a:r>
              <a:rPr lang="en-US" altLang="en-US" sz="1200" dirty="0" smtClean="0"/>
              <a:t>   } </a:t>
            </a:r>
          </a:p>
          <a:p>
            <a:pPr>
              <a:buFontTx/>
              <a:buNone/>
            </a:pPr>
            <a:r>
              <a:rPr lang="en-US" altLang="en-US" sz="1200" dirty="0" smtClean="0"/>
              <a:t>} …..</a:t>
            </a:r>
          </a:p>
        </p:txBody>
      </p:sp>
    </p:spTree>
    <p:extLst>
      <p:ext uri="{BB962C8B-B14F-4D97-AF65-F5344CB8AC3E}">
        <p14:creationId xmlns:p14="http://schemas.microsoft.com/office/powerpoint/2010/main" val="4213192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4" name="Rectangle 2"/>
          <p:cNvSpPr>
            <a:spLocks noChangeArrowheads="1"/>
          </p:cNvSpPr>
          <p:nvPr/>
        </p:nvSpPr>
        <p:spPr bwMode="auto">
          <a:xfrm>
            <a:off x="685800" y="971550"/>
            <a:ext cx="7696200" cy="3657599"/>
          </a:xfrm>
          <a:prstGeom prst="rect">
            <a:avLst/>
          </a:prstGeom>
          <a:solidFill>
            <a:srgbClr val="CCFFCC"/>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5" name="Rectangle 3"/>
          <p:cNvSpPr>
            <a:spLocks noGrp="1" noChangeArrowheads="1"/>
          </p:cNvSpPr>
          <p:nvPr>
            <p:ph type="title" idx="4294967295"/>
          </p:nvPr>
        </p:nvSpPr>
        <p:spPr>
          <a:xfrm>
            <a:off x="685801" y="171450"/>
            <a:ext cx="7770813" cy="628650"/>
          </a:xfrm>
        </p:spPr>
        <p:txBody>
          <a:bodyPr>
            <a:normAutofit fontScale="90000"/>
          </a:bodyPr>
          <a:lstStyle/>
          <a:p>
            <a:r>
              <a:rPr lang="en-US" altLang="en-US" sz="2800" dirty="0" smtClean="0"/>
              <a:t>MO Kernel Structure, Opportunity for NRTC JIT…</a:t>
            </a:r>
            <a:br>
              <a:rPr lang="en-US" altLang="en-US" sz="2800" dirty="0" smtClean="0"/>
            </a:br>
            <a:r>
              <a:rPr lang="en-US" altLang="en-US" sz="2000" b="1" dirty="0" smtClean="0"/>
              <a:t>Data-driven execution, but representative loop trip counts in (…)</a:t>
            </a:r>
          </a:p>
        </p:txBody>
      </p:sp>
      <p:sp>
        <p:nvSpPr>
          <p:cNvPr id="18436" name="Rectangle 4"/>
          <p:cNvSpPr>
            <a:spLocks noChangeArrowheads="1"/>
          </p:cNvSpPr>
          <p:nvPr/>
        </p:nvSpPr>
        <p:spPr bwMode="auto">
          <a:xfrm>
            <a:off x="1143000" y="1373842"/>
            <a:ext cx="7239000" cy="2855259"/>
          </a:xfrm>
          <a:prstGeom prst="rect">
            <a:avLst/>
          </a:prstGeom>
          <a:solidFill>
            <a:srgbClr val="FFFF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7" name="Rectangle 5"/>
          <p:cNvSpPr>
            <a:spLocks noChangeArrowheads="1"/>
          </p:cNvSpPr>
          <p:nvPr/>
        </p:nvSpPr>
        <p:spPr bwMode="auto">
          <a:xfrm>
            <a:off x="1600200" y="3257550"/>
            <a:ext cx="6781800" cy="533400"/>
          </a:xfrm>
          <a:prstGeom prst="rect">
            <a:avLst/>
          </a:prstGeom>
          <a:solidFill>
            <a:srgbClr val="FFCC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8" name="Rectangle 6"/>
          <p:cNvSpPr>
            <a:spLocks noChangeArrowheads="1"/>
          </p:cNvSpPr>
          <p:nvPr/>
        </p:nvSpPr>
        <p:spPr bwMode="auto">
          <a:xfrm>
            <a:off x="1600200" y="1828800"/>
            <a:ext cx="6781800" cy="1428750"/>
          </a:xfrm>
          <a:prstGeom prst="rect">
            <a:avLst/>
          </a:prstGeom>
          <a:solidFill>
            <a:srgbClr val="FF7C80"/>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9" name="Text Box 9"/>
          <p:cNvSpPr txBox="1">
            <a:spLocks noChangeArrowheads="1"/>
          </p:cNvSpPr>
          <p:nvPr/>
        </p:nvSpPr>
        <p:spPr bwMode="auto">
          <a:xfrm>
            <a:off x="762000" y="971551"/>
            <a:ext cx="33528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 (1 to ~200) {                  </a:t>
            </a:r>
          </a:p>
        </p:txBody>
      </p:sp>
      <p:sp>
        <p:nvSpPr>
          <p:cNvPr id="18440" name="Text Box 10"/>
          <p:cNvSpPr txBox="1">
            <a:spLocks noChangeArrowheads="1"/>
          </p:cNvSpPr>
          <p:nvPr/>
        </p:nvSpPr>
        <p:spPr bwMode="auto">
          <a:xfrm>
            <a:off x="1219200" y="1439467"/>
            <a:ext cx="5867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electron shells for this atom type (1 to ~6) {</a:t>
            </a:r>
          </a:p>
        </p:txBody>
      </p:sp>
      <p:sp>
        <p:nvSpPr>
          <p:cNvPr id="18441" name="Text Box 11"/>
          <p:cNvSpPr txBox="1">
            <a:spLocks noChangeArrowheads="1"/>
          </p:cNvSpPr>
          <p:nvPr/>
        </p:nvSpPr>
        <p:spPr bwMode="auto">
          <a:xfrm>
            <a:off x="1752600" y="1885950"/>
            <a:ext cx="6400800"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 functions for this shell type (1 to ~6) {</a:t>
            </a:r>
          </a:p>
          <a:p>
            <a:pPr algn="ctr" eaLnBrk="1" hangingPunct="1">
              <a:spcBef>
                <a:spcPct val="50000"/>
              </a:spcBef>
              <a:buFont typeface="Times New Roman" pitchFamily="18" charset="0"/>
              <a:buNone/>
            </a:pPr>
            <a:endParaRPr lang="en-US" altLang="en-US" sz="2000" dirty="0"/>
          </a:p>
          <a:p>
            <a:pPr algn="ctr" eaLnBrk="1" hangingPunct="1">
              <a:spcBef>
                <a:spcPct val="50000"/>
              </a:spcBef>
              <a:buFont typeface="Times New Roman" pitchFamily="18" charset="0"/>
              <a:buNone/>
            </a:pPr>
            <a:r>
              <a:rPr lang="en-US" altLang="en-US" sz="2000" dirty="0"/>
              <a:t> </a:t>
            </a:r>
            <a:r>
              <a:rPr lang="en-US" altLang="en-US" sz="2000" dirty="0" smtClean="0"/>
              <a:t>                                                                                               }</a:t>
            </a:r>
            <a:endParaRPr lang="en-US" altLang="en-US" sz="2000" dirty="0"/>
          </a:p>
        </p:txBody>
      </p:sp>
      <p:sp>
        <p:nvSpPr>
          <p:cNvPr id="18442" name="Text Box 12"/>
          <p:cNvSpPr txBox="1">
            <a:spLocks noChangeArrowheads="1"/>
          </p:cNvSpPr>
          <p:nvPr/>
        </p:nvSpPr>
        <p:spPr bwMode="auto">
          <a:xfrm>
            <a:off x="1752600" y="3382566"/>
            <a:ext cx="6553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 for this shell type (1 to ~15) {}</a:t>
            </a:r>
          </a:p>
        </p:txBody>
      </p:sp>
      <p:sp>
        <p:nvSpPr>
          <p:cNvPr id="18443" name="Text Box 14"/>
          <p:cNvSpPr txBox="1">
            <a:spLocks noChangeArrowheads="1"/>
          </p:cNvSpPr>
          <p:nvPr/>
        </p:nvSpPr>
        <p:spPr bwMode="auto">
          <a:xfrm>
            <a:off x="1219200" y="3829051"/>
            <a:ext cx="533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4" name="Text Box 15"/>
          <p:cNvSpPr txBox="1">
            <a:spLocks noChangeArrowheads="1"/>
          </p:cNvSpPr>
          <p:nvPr/>
        </p:nvSpPr>
        <p:spPr bwMode="auto">
          <a:xfrm>
            <a:off x="762000" y="4229101"/>
            <a:ext cx="457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5" name="Text Box 16"/>
          <p:cNvSpPr txBox="1">
            <a:spLocks noChangeArrowheads="1"/>
          </p:cNvSpPr>
          <p:nvPr/>
        </p:nvSpPr>
        <p:spPr bwMode="auto">
          <a:xfrm>
            <a:off x="1752600" y="2263487"/>
            <a:ext cx="6096000" cy="7408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400" dirty="0" smtClean="0"/>
              <a:t>Small </a:t>
            </a:r>
            <a:r>
              <a:rPr lang="en-US" altLang="en-US" sz="1400" dirty="0"/>
              <a:t>loop trip counts result in significant loop overhead.  </a:t>
            </a:r>
            <a:r>
              <a:rPr lang="en-US" altLang="en-US" sz="1400" b="1" dirty="0" smtClean="0"/>
              <a:t>Runtime kernel </a:t>
            </a:r>
            <a:r>
              <a:rPr lang="en-US" altLang="en-US" sz="1400" b="1" dirty="0"/>
              <a:t>generation and </a:t>
            </a:r>
            <a:r>
              <a:rPr lang="en-US" altLang="en-US" sz="1400" b="1" dirty="0" smtClean="0"/>
              <a:t>NVRTC JIT </a:t>
            </a:r>
            <a:r>
              <a:rPr lang="en-US" altLang="en-US" sz="1400" b="1" dirty="0"/>
              <a:t>compilation can </a:t>
            </a:r>
            <a:r>
              <a:rPr lang="en-US" altLang="en-US" sz="1400" b="1" dirty="0" smtClean="0"/>
              <a:t>achieve </a:t>
            </a:r>
            <a:r>
              <a:rPr lang="en-US" altLang="en-US" sz="1400" b="1" dirty="0"/>
              <a:t>in a large (1.8x!) speed </a:t>
            </a:r>
            <a:r>
              <a:rPr lang="en-US" altLang="en-US" sz="1400" b="1" dirty="0" smtClean="0"/>
              <a:t>boost via loop unrolling, constant folding, elimination of array accesses, …</a:t>
            </a:r>
            <a:endParaRPr lang="en-US" altLang="en-US" sz="1400" b="1" dirty="0"/>
          </a:p>
        </p:txBody>
      </p:sp>
    </p:spTree>
    <p:extLst>
      <p:ext uri="{BB962C8B-B14F-4D97-AF65-F5344CB8AC3E}">
        <p14:creationId xmlns:p14="http://schemas.microsoft.com/office/powerpoint/2010/main" val="15943005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8" name="Rectangle 16"/>
          <p:cNvSpPr>
            <a:spLocks noChangeArrowheads="1"/>
          </p:cNvSpPr>
          <p:nvPr/>
        </p:nvSpPr>
        <p:spPr bwMode="auto">
          <a:xfrm>
            <a:off x="0" y="571500"/>
            <a:ext cx="3352800" cy="4171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Rectangle 2"/>
          <p:cNvSpPr>
            <a:spLocks noGrp="1" noChangeArrowheads="1"/>
          </p:cNvSpPr>
          <p:nvPr>
            <p:ph type="title"/>
          </p:nvPr>
        </p:nvSpPr>
        <p:spPr>
          <a:xfrm>
            <a:off x="228600" y="201881"/>
            <a:ext cx="8686800" cy="712519"/>
          </a:xfrm>
        </p:spPr>
        <p:txBody>
          <a:bodyPr>
            <a:normAutofit fontScale="90000"/>
          </a:bodyPr>
          <a:lstStyle/>
          <a:p>
            <a:r>
              <a:rPr lang="en-US" altLang="en-US" sz="2400" dirty="0" smtClean="0"/>
              <a:t>Molecular Orbital Computation and Display Process</a:t>
            </a:r>
            <a:br>
              <a:rPr lang="en-US" altLang="en-US" sz="2400" dirty="0" smtClean="0"/>
            </a:br>
            <a:r>
              <a:rPr lang="en-US" altLang="en-US" sz="2000" dirty="0" smtClean="0"/>
              <a:t>Runtime Kernel Generation, NVRTC Just-In-Time (JIT) Compilation</a:t>
            </a:r>
          </a:p>
        </p:txBody>
      </p:sp>
      <p:sp>
        <p:nvSpPr>
          <p:cNvPr id="19460" name="Rectangle 3"/>
          <p:cNvSpPr>
            <a:spLocks noChangeArrowheads="1"/>
          </p:cNvSpPr>
          <p:nvPr/>
        </p:nvSpPr>
        <p:spPr bwMode="auto">
          <a:xfrm>
            <a:off x="3185185" y="1025794"/>
            <a:ext cx="4232546"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Read QM simulation log file, trajectory</a:t>
            </a:r>
          </a:p>
        </p:txBody>
      </p:sp>
      <p:sp>
        <p:nvSpPr>
          <p:cNvPr id="19461" name="Rectangle 4"/>
          <p:cNvSpPr>
            <a:spLocks noChangeArrowheads="1"/>
          </p:cNvSpPr>
          <p:nvPr/>
        </p:nvSpPr>
        <p:spPr bwMode="auto">
          <a:xfrm>
            <a:off x="3177789" y="3356146"/>
            <a:ext cx="5761811"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Compute 3-D grid of MO wavefunction amplitudes</a:t>
            </a:r>
          </a:p>
          <a:p>
            <a:pPr algn="ctr" eaLnBrk="1" hangingPunct="1">
              <a:buFont typeface="Times New Roman" pitchFamily="18" charset="0"/>
              <a:buNone/>
            </a:pPr>
            <a:r>
              <a:rPr lang="en-US" altLang="en-US" sz="2000" b="1"/>
              <a:t>using basis set-specific CUDA kernel</a:t>
            </a:r>
          </a:p>
        </p:txBody>
      </p:sp>
      <p:sp>
        <p:nvSpPr>
          <p:cNvPr id="19462" name="Rectangle 5"/>
          <p:cNvSpPr>
            <a:spLocks noChangeArrowheads="1"/>
          </p:cNvSpPr>
          <p:nvPr/>
        </p:nvSpPr>
        <p:spPr bwMode="auto">
          <a:xfrm>
            <a:off x="3183076" y="4054744"/>
            <a:ext cx="4668563"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Extract isosurface mesh from 3-D MO grid </a:t>
            </a:r>
          </a:p>
        </p:txBody>
      </p:sp>
      <p:sp>
        <p:nvSpPr>
          <p:cNvPr id="19463" name="Rectangle 6"/>
          <p:cNvSpPr>
            <a:spLocks noChangeArrowheads="1"/>
          </p:cNvSpPr>
          <p:nvPr/>
        </p:nvSpPr>
        <p:spPr bwMode="auto">
          <a:xfrm>
            <a:off x="3190540" y="4454794"/>
            <a:ext cx="3124871"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Render the resulting surface </a:t>
            </a:r>
          </a:p>
        </p:txBody>
      </p:sp>
      <p:sp>
        <p:nvSpPr>
          <p:cNvPr id="19464" name="Rectangle 7"/>
          <p:cNvSpPr>
            <a:spLocks noChangeArrowheads="1"/>
          </p:cNvSpPr>
          <p:nvPr/>
        </p:nvSpPr>
        <p:spPr bwMode="auto">
          <a:xfrm>
            <a:off x="3185083" y="1413046"/>
            <a:ext cx="425338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Preprocess MO coefficient data</a:t>
            </a:r>
          </a:p>
          <a:p>
            <a:pPr algn="ctr" eaLnBrk="1" hangingPunct="1">
              <a:buFont typeface="Times New Roman" pitchFamily="18" charset="0"/>
              <a:buNone/>
            </a:pPr>
            <a:r>
              <a:rPr lang="en-US" altLang="en-US" sz="2000"/>
              <a:t>eliminate duplicates, sort by type, etc…</a:t>
            </a:r>
          </a:p>
        </p:txBody>
      </p:sp>
      <p:sp>
        <p:nvSpPr>
          <p:cNvPr id="19465" name="Rectangle 8"/>
          <p:cNvSpPr>
            <a:spLocks noChangeArrowheads="1"/>
          </p:cNvSpPr>
          <p:nvPr/>
        </p:nvSpPr>
        <p:spPr bwMode="auto">
          <a:xfrm>
            <a:off x="3187245" y="2670346"/>
            <a:ext cx="427922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For current frame and MO index, </a:t>
            </a:r>
          </a:p>
          <a:p>
            <a:pPr algn="ctr" eaLnBrk="1" hangingPunct="1">
              <a:buFont typeface="Times New Roman" pitchFamily="18" charset="0"/>
              <a:buNone/>
            </a:pPr>
            <a:r>
              <a:rPr lang="en-US" altLang="en-US" sz="2000"/>
              <a:t>retrieve MO wavefunction coefficients  </a:t>
            </a:r>
          </a:p>
        </p:txBody>
      </p:sp>
      <p:sp>
        <p:nvSpPr>
          <p:cNvPr id="19466" name="AutoShape 9"/>
          <p:cNvSpPr>
            <a:spLocks noChangeArrowheads="1"/>
          </p:cNvSpPr>
          <p:nvPr/>
        </p:nvSpPr>
        <p:spPr bwMode="auto">
          <a:xfrm flipH="1" flipV="1">
            <a:off x="457199" y="2670344"/>
            <a:ext cx="2634841" cy="2186740"/>
          </a:xfrm>
          <a:prstGeom prst="curvedLeftArrow">
            <a:avLst>
              <a:gd name="adj1" fmla="val 21714"/>
              <a:gd name="adj2" fmla="val 43429"/>
              <a:gd name="adj3" fmla="val 3333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67" name="AutoShape 10"/>
          <p:cNvCxnSpPr>
            <a:cxnSpLocks noChangeShapeType="1"/>
          </p:cNvCxnSpPr>
          <p:nvPr/>
        </p:nvCxnSpPr>
        <p:spPr bwMode="auto">
          <a:xfrm>
            <a:off x="304800" y="2571750"/>
            <a:ext cx="8686800" cy="0"/>
          </a:xfrm>
          <a:prstGeom prst="straightConnector1">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Text Box 11"/>
          <p:cNvSpPr txBox="1">
            <a:spLocks noChangeArrowheads="1"/>
          </p:cNvSpPr>
          <p:nvPr/>
        </p:nvSpPr>
        <p:spPr bwMode="auto">
          <a:xfrm>
            <a:off x="1143000" y="1073051"/>
            <a:ext cx="1905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b="1" dirty="0"/>
              <a:t>One-time initialization</a:t>
            </a:r>
          </a:p>
        </p:txBody>
      </p:sp>
      <p:sp>
        <p:nvSpPr>
          <p:cNvPr id="19469" name="AutoShape 12"/>
          <p:cNvSpPr>
            <a:spLocks noChangeArrowheads="1"/>
          </p:cNvSpPr>
          <p:nvPr/>
        </p:nvSpPr>
        <p:spPr bwMode="auto">
          <a:xfrm>
            <a:off x="124209" y="344384"/>
            <a:ext cx="325465" cy="4399066"/>
          </a:xfrm>
          <a:prstGeom prst="downArrow">
            <a:avLst>
              <a:gd name="adj1" fmla="val 50000"/>
              <a:gd name="adj2" fmla="val 11251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70" name="Rectangle 13"/>
          <p:cNvSpPr>
            <a:spLocks noChangeArrowheads="1"/>
          </p:cNvSpPr>
          <p:nvPr/>
        </p:nvSpPr>
        <p:spPr bwMode="auto">
          <a:xfrm>
            <a:off x="3185921" y="2111644"/>
            <a:ext cx="5531235" cy="40229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Generate/compile basis set-specific CUDA kernel</a:t>
            </a:r>
            <a:endParaRPr lang="en-US" altLang="en-US" sz="2000"/>
          </a:p>
        </p:txBody>
      </p:sp>
      <p:sp>
        <p:nvSpPr>
          <p:cNvPr id="19471" name="Text Box 14"/>
          <p:cNvSpPr txBox="1">
            <a:spLocks noChangeArrowheads="1"/>
          </p:cNvSpPr>
          <p:nvPr/>
        </p:nvSpPr>
        <p:spPr bwMode="auto">
          <a:xfrm>
            <a:off x="791591" y="3591447"/>
            <a:ext cx="2386198" cy="6485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800" b="1" dirty="0"/>
              <a:t>For each </a:t>
            </a:r>
            <a:r>
              <a:rPr lang="en-US" altLang="en-US" sz="1800" b="1" dirty="0" err="1"/>
              <a:t>trj</a:t>
            </a:r>
            <a:r>
              <a:rPr lang="en-US" altLang="en-US" sz="1800" b="1" dirty="0"/>
              <a:t> frame, </a:t>
            </a:r>
            <a:r>
              <a:rPr lang="en-US" altLang="en-US" sz="1800" b="1" dirty="0" smtClean="0"/>
              <a:t>for </a:t>
            </a:r>
            <a:r>
              <a:rPr lang="en-US" altLang="en-US" sz="1800" b="1" dirty="0"/>
              <a:t>each MO shown</a:t>
            </a:r>
          </a:p>
        </p:txBody>
      </p:sp>
      <p:sp>
        <p:nvSpPr>
          <p:cNvPr id="19472" name="Rectangle 15"/>
          <p:cNvSpPr>
            <a:spLocks noChangeArrowheads="1"/>
          </p:cNvSpPr>
          <p:nvPr/>
        </p:nvSpPr>
        <p:spPr bwMode="auto">
          <a:xfrm>
            <a:off x="449674" y="1813096"/>
            <a:ext cx="2642367"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Initialize Pool of GPU </a:t>
            </a:r>
          </a:p>
          <a:p>
            <a:pPr algn="ctr" eaLnBrk="1" hangingPunct="1">
              <a:buFont typeface="Times New Roman" pitchFamily="18" charset="0"/>
              <a:buNone/>
            </a:pPr>
            <a:r>
              <a:rPr lang="en-US" altLang="en-US" sz="2000" b="1"/>
              <a:t>Worker Threads</a:t>
            </a:r>
            <a:endParaRPr lang="en-US" altLang="en-US" sz="2000"/>
          </a:p>
        </p:txBody>
      </p:sp>
    </p:spTree>
    <p:extLst>
      <p:ext uri="{BB962C8B-B14F-4D97-AF65-F5344CB8AC3E}">
        <p14:creationId xmlns:p14="http://schemas.microsoft.com/office/powerpoint/2010/main" val="4027896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73894"/>
          </a:xfrm>
        </p:spPr>
        <p:txBody>
          <a:bodyPr>
            <a:normAutofit/>
          </a:bodyPr>
          <a:lstStyle/>
          <a:p>
            <a:r>
              <a:rPr lang="en-US" sz="3600" dirty="0" smtClean="0"/>
              <a:t>10 Years of GPU Computing in VMD</a:t>
            </a:r>
            <a:endParaRPr lang="en-US" sz="3600" dirty="0"/>
          </a:p>
        </p:txBody>
      </p:sp>
      <p:sp>
        <p:nvSpPr>
          <p:cNvPr id="3" name="Content Placeholder 2"/>
          <p:cNvSpPr>
            <a:spLocks noGrp="1"/>
          </p:cNvSpPr>
          <p:nvPr>
            <p:ph sz="half" idx="1"/>
          </p:nvPr>
        </p:nvSpPr>
        <p:spPr>
          <a:xfrm>
            <a:off x="352646" y="897226"/>
            <a:ext cx="4038600" cy="1193336"/>
          </a:xfrm>
        </p:spPr>
        <p:txBody>
          <a:bodyPr>
            <a:normAutofit fontScale="85000" lnSpcReduction="10000"/>
          </a:bodyPr>
          <a:lstStyle/>
          <a:p>
            <a:r>
              <a:rPr lang="en-US" dirty="0" smtClean="0"/>
              <a:t>Has stood the test of time</a:t>
            </a:r>
          </a:p>
          <a:p>
            <a:r>
              <a:rPr lang="en-US" dirty="0" smtClean="0"/>
              <a:t>Modeling, Visualization, Rendering, and Analysis</a:t>
            </a:r>
            <a:endParaRPr lang="en-US" dirty="0"/>
          </a:p>
        </p:txBody>
      </p:sp>
      <p:pic>
        <p:nvPicPr>
          <p:cNvPr id="6" name="Picture 10" descr="C:\Documents and Settings\johns\Desktop\riboion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3510"/>
          <a:stretch>
            <a:fillRect/>
          </a:stretch>
        </p:blipFill>
        <p:spPr>
          <a:xfrm>
            <a:off x="28972" y="2246969"/>
            <a:ext cx="2448413" cy="2210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C:\Documents and Settings\johns\Desktop\IMG_3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79475" y="2121224"/>
            <a:ext cx="3864525" cy="3022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5010242" y="1003551"/>
            <a:ext cx="4114800" cy="1243417"/>
          </a:xfrm>
          <a:prstGeom prst="rect">
            <a:avLst/>
          </a:prstGeom>
          <a:solidFill>
            <a:schemeClr val="bg1"/>
          </a:solidFill>
          <a:ln>
            <a:noFill/>
          </a:ln>
          <a:effectLst/>
        </p:spPr>
        <p:txBody>
          <a:bodyPr>
            <a:spAutoFit/>
          </a:bodyPr>
          <a:lstStyle/>
          <a:p>
            <a:pPr>
              <a:spcBef>
                <a:spcPct val="20000"/>
              </a:spcBef>
              <a:buSzPct val="180000"/>
            </a:pPr>
            <a:r>
              <a:rPr lang="en-US" altLang="en-US" b="1" dirty="0" smtClean="0">
                <a:solidFill>
                  <a:prstClr val="black"/>
                </a:solidFill>
              </a:rPr>
              <a:t>Blast from the past: </a:t>
            </a:r>
          </a:p>
          <a:p>
            <a:pPr>
              <a:spcBef>
                <a:spcPct val="20000"/>
              </a:spcBef>
              <a:buSzPct val="180000"/>
            </a:pPr>
            <a:r>
              <a:rPr lang="en-US" altLang="en-US" b="1" dirty="0" smtClean="0">
                <a:solidFill>
                  <a:prstClr val="black"/>
                </a:solidFill>
              </a:rPr>
              <a:t>CUDA starting with version 0.7 !!!</a:t>
            </a:r>
          </a:p>
          <a:p>
            <a:pPr>
              <a:spcBef>
                <a:spcPct val="20000"/>
              </a:spcBef>
              <a:buSzPct val="180000"/>
            </a:pPr>
            <a:r>
              <a:rPr lang="en-US" altLang="en-US" sz="1600" b="1" dirty="0" smtClean="0">
                <a:solidFill>
                  <a:prstClr val="black"/>
                </a:solidFill>
              </a:rPr>
              <a:t>Quad </a:t>
            </a:r>
            <a:r>
              <a:rPr lang="en-US" altLang="en-US" sz="1600" b="1" dirty="0">
                <a:solidFill>
                  <a:prstClr val="black"/>
                </a:solidFill>
              </a:rPr>
              <a:t>core Intel QX6700, three NVIDIA GeForce 8800GTX GPUs,  RHEL4 </a:t>
            </a:r>
            <a:r>
              <a:rPr lang="en-US" altLang="en-US" sz="1600" b="1" dirty="0" smtClean="0">
                <a:solidFill>
                  <a:prstClr val="black"/>
                </a:solidFill>
              </a:rPr>
              <a:t>Linux</a:t>
            </a:r>
          </a:p>
        </p:txBody>
      </p:sp>
      <p:pic>
        <p:nvPicPr>
          <p:cNvPr id="9" name="Picture 8" descr="C:\Documents and Settings\johns\Desktop\talks\cudatalks\sc2007\bak\efie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51815" y="2267708"/>
            <a:ext cx="2458428" cy="2102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0"/>
          <p:cNvSpPr/>
          <p:nvPr/>
        </p:nvSpPr>
        <p:spPr>
          <a:xfrm>
            <a:off x="0" y="4384385"/>
            <a:ext cx="5279475" cy="738664"/>
          </a:xfrm>
          <a:prstGeom prst="rect">
            <a:avLst/>
          </a:prstGeom>
          <a:solidFill>
            <a:schemeClr val="bg1"/>
          </a:solidFill>
        </p:spPr>
        <p:txBody>
          <a:bodyPr wrap="square">
            <a:spAutoFit/>
          </a:bodyPr>
          <a:lstStyle/>
          <a:p>
            <a:r>
              <a:rPr lang="en-US" altLang="en-US" sz="1400" b="1" dirty="0">
                <a:solidFill>
                  <a:prstClr val="black"/>
                </a:solidFill>
              </a:rPr>
              <a:t>Accelerating molecular modeling applications with graphics processors</a:t>
            </a:r>
            <a:r>
              <a:rPr lang="en-US" altLang="en-US" sz="1400" i="1" dirty="0" smtClean="0">
                <a:solidFill>
                  <a:prstClr val="black"/>
                </a:solidFill>
              </a:rPr>
              <a:t>.  </a:t>
            </a:r>
            <a:r>
              <a:rPr lang="en-US" altLang="en-US" sz="1400" dirty="0" smtClean="0">
                <a:solidFill>
                  <a:prstClr val="black"/>
                </a:solidFill>
              </a:rPr>
              <a:t>J</a:t>
            </a:r>
            <a:r>
              <a:rPr lang="en-US" altLang="en-US" sz="1400" dirty="0">
                <a:solidFill>
                  <a:prstClr val="black"/>
                </a:solidFill>
              </a:rPr>
              <a:t>. Stone, J. Phillips, P. </a:t>
            </a:r>
            <a:r>
              <a:rPr lang="en-US" altLang="en-US" sz="1400" dirty="0" err="1">
                <a:solidFill>
                  <a:prstClr val="black"/>
                </a:solidFill>
              </a:rPr>
              <a:t>Freddolino</a:t>
            </a:r>
            <a:r>
              <a:rPr lang="en-US" altLang="en-US" sz="1400" dirty="0">
                <a:solidFill>
                  <a:prstClr val="black"/>
                </a:solidFill>
              </a:rPr>
              <a:t>, D. Hardy, L. Trabuco, K. </a:t>
            </a:r>
            <a:r>
              <a:rPr lang="en-US" altLang="en-US" sz="1400" dirty="0" err="1">
                <a:solidFill>
                  <a:prstClr val="black"/>
                </a:solidFill>
              </a:rPr>
              <a:t>Schulten</a:t>
            </a:r>
            <a:r>
              <a:rPr lang="en-US" altLang="en-US" sz="1400" dirty="0">
                <a:solidFill>
                  <a:prstClr val="black"/>
                </a:solidFill>
              </a:rPr>
              <a:t>. </a:t>
            </a:r>
            <a:r>
              <a:rPr lang="en-US" altLang="en-US" sz="1400" i="1" dirty="0">
                <a:solidFill>
                  <a:prstClr val="black"/>
                </a:solidFill>
              </a:rPr>
              <a:t>J. Comp. Chem.</a:t>
            </a:r>
            <a:r>
              <a:rPr lang="en-US" altLang="en-US" sz="1400" dirty="0">
                <a:solidFill>
                  <a:prstClr val="black"/>
                </a:solidFill>
              </a:rPr>
              <a:t>, 28:2618-2640, 2007.</a:t>
            </a:r>
          </a:p>
        </p:txBody>
      </p:sp>
    </p:spTree>
    <p:extLst>
      <p:ext uri="{BB962C8B-B14F-4D97-AF65-F5344CB8AC3E}">
        <p14:creationId xmlns:p14="http://schemas.microsoft.com/office/powerpoint/2010/main" val="32222802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267585" y="3754622"/>
            <a:ext cx="5931195" cy="12025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400" b="1" dirty="0" smtClean="0"/>
              <a:t>   </a:t>
            </a:r>
            <a:r>
              <a:rPr lang="en-US" altLang="en-US" sz="1800" b="1" noProof="1"/>
              <a:t>contracted_gto = 1.832937 * expf(-7.868272*dist2);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1.405380 * expf(-1.881289*dist2);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0.701383 * expf(-0.544249*dist2</a:t>
            </a:r>
            <a:r>
              <a:rPr lang="en-US" altLang="en-US" sz="1800" b="1" noProof="1" smtClean="0"/>
              <a:t>);</a:t>
            </a:r>
            <a:endParaRPr lang="en-US" altLang="en-US" sz="1800" b="1" noProof="1"/>
          </a:p>
        </p:txBody>
      </p:sp>
      <p:sp>
        <p:nvSpPr>
          <p:cNvPr id="20483" name="Text Box 3"/>
          <p:cNvSpPr txBox="1">
            <a:spLocks noChangeArrowheads="1"/>
          </p:cNvSpPr>
          <p:nvPr/>
        </p:nvSpPr>
        <p:spPr bwMode="auto">
          <a:xfrm>
            <a:off x="148854" y="114300"/>
            <a:ext cx="5114261" cy="332616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50" b="1" noProof="1" smtClean="0"/>
              <a:t>    </a:t>
            </a:r>
            <a:r>
              <a:rPr lang="en-US" altLang="en-US" sz="1200" b="1" noProof="1" smtClean="0"/>
              <a:t>for (shell=0; shell &lt; maxshell; shell++)  {</a:t>
            </a:r>
          </a:p>
          <a:p>
            <a:pPr eaLnBrk="1" hangingPunct="1">
              <a:spcBef>
                <a:spcPct val="50000"/>
              </a:spcBef>
              <a:buFont typeface="Times New Roman" pitchFamily="18" charset="0"/>
              <a:buNone/>
            </a:pPr>
            <a:r>
              <a:rPr lang="en-US" altLang="en-US" sz="1200" b="1" noProof="1" smtClean="0"/>
              <a:t>      </a:t>
            </a:r>
            <a:r>
              <a:rPr lang="en-US" altLang="en-US" sz="1200" b="1" noProof="1"/>
              <a:t>float contracted_gto = 0.0f;</a:t>
            </a:r>
          </a:p>
          <a:p>
            <a:pPr eaLnBrk="1" hangingPunct="1">
              <a:spcBef>
                <a:spcPct val="50000"/>
              </a:spcBef>
              <a:buFont typeface="Times New Roman" pitchFamily="18" charset="0"/>
              <a:buNone/>
            </a:pPr>
            <a:endParaRPr lang="en-US" altLang="en-US" sz="1200" b="1" noProof="1"/>
          </a:p>
          <a:p>
            <a:pPr eaLnBrk="1" hangingPunct="1">
              <a:spcBef>
                <a:spcPct val="50000"/>
              </a:spcBef>
              <a:buFont typeface="Times New Roman" pitchFamily="18" charset="0"/>
              <a:buNone/>
            </a:pPr>
            <a:r>
              <a:rPr lang="en-US" altLang="en-US" sz="1200" b="1" noProof="1"/>
              <a:t>      // Loop over the Gaussian primitives of </a:t>
            </a:r>
            <a:r>
              <a:rPr lang="en-US" altLang="en-US" sz="1200" b="1" noProof="1" smtClean="0"/>
              <a:t>CGTO</a:t>
            </a:r>
            <a:endParaRPr lang="en-US" altLang="en-US" sz="1200" b="1" noProof="1"/>
          </a:p>
          <a:p>
            <a:pPr eaLnBrk="1" hangingPunct="1">
              <a:spcBef>
                <a:spcPct val="50000"/>
              </a:spcBef>
              <a:buFont typeface="Times New Roman" pitchFamily="18" charset="0"/>
              <a:buNone/>
            </a:pPr>
            <a:r>
              <a:rPr lang="en-US" altLang="en-US" sz="1200" b="1" noProof="1"/>
              <a:t>      int maxprim = const_num_prim_per_shell[shell_counter];</a:t>
            </a:r>
          </a:p>
          <a:p>
            <a:pPr eaLnBrk="1" hangingPunct="1">
              <a:spcBef>
                <a:spcPct val="50000"/>
              </a:spcBef>
              <a:buFont typeface="Times New Roman" pitchFamily="18" charset="0"/>
              <a:buNone/>
            </a:pPr>
            <a:r>
              <a:rPr lang="en-US" altLang="en-US" sz="1200" b="1" noProof="1"/>
              <a:t>      int shell_type = const_shell_symmetry[shell_counter];</a:t>
            </a:r>
          </a:p>
          <a:p>
            <a:pPr eaLnBrk="1" hangingPunct="1">
              <a:spcBef>
                <a:spcPct val="50000"/>
              </a:spcBef>
              <a:buFont typeface="Times New Roman" pitchFamily="18" charset="0"/>
              <a:buNone/>
            </a:pPr>
            <a:r>
              <a:rPr lang="en-US" altLang="en-US" sz="1200" b="1" noProof="1"/>
              <a:t>      for (prim=0; prim &lt; maxprim;  prim++) {</a:t>
            </a:r>
          </a:p>
          <a:p>
            <a:pPr eaLnBrk="1" hangingPunct="1">
              <a:spcBef>
                <a:spcPct val="50000"/>
              </a:spcBef>
              <a:buFont typeface="Times New Roman" pitchFamily="18" charset="0"/>
              <a:buNone/>
            </a:pPr>
            <a:r>
              <a:rPr lang="en-US" altLang="en-US" sz="1200" b="1" noProof="1"/>
              <a:t>        float exponent    </a:t>
            </a:r>
            <a:r>
              <a:rPr lang="en-US" altLang="en-US" sz="1200" b="1" noProof="1" smtClean="0"/>
              <a:t>      </a:t>
            </a:r>
            <a:r>
              <a:rPr lang="en-US" altLang="en-US" sz="1200" b="1" noProof="1"/>
              <a:t>= const_basis_array[prim_counter  </a:t>
            </a:r>
            <a:r>
              <a:rPr lang="en-US" altLang="en-US" sz="1200" b="1" noProof="1" smtClean="0"/>
              <a:t>    </a:t>
            </a:r>
            <a:r>
              <a:rPr lang="en-US" altLang="en-US" sz="1200" b="1" noProof="1"/>
              <a:t>];</a:t>
            </a:r>
          </a:p>
          <a:p>
            <a:pPr eaLnBrk="1" hangingPunct="1">
              <a:spcBef>
                <a:spcPct val="50000"/>
              </a:spcBef>
              <a:buFont typeface="Times New Roman" pitchFamily="18" charset="0"/>
              <a:buNone/>
            </a:pPr>
            <a:r>
              <a:rPr lang="en-US" altLang="en-US" sz="1200" b="1" noProof="1"/>
              <a:t>        float contract_coeff = const_basis_array[prim_counter + 1];</a:t>
            </a:r>
          </a:p>
          <a:p>
            <a:pPr eaLnBrk="1" hangingPunct="1">
              <a:spcBef>
                <a:spcPct val="50000"/>
              </a:spcBef>
              <a:buFont typeface="Times New Roman" pitchFamily="18" charset="0"/>
              <a:buNone/>
            </a:pPr>
            <a:r>
              <a:rPr lang="en-US" altLang="en-US" sz="1200" b="1" dirty="0"/>
              <a:t>        </a:t>
            </a:r>
            <a:r>
              <a:rPr lang="en-US" altLang="en-US" sz="1200" b="1" noProof="1"/>
              <a:t>contracted_gto += contract_coeff </a:t>
            </a:r>
            <a:r>
              <a:rPr lang="en-US" altLang="en-US" sz="1200" b="1" noProof="1" smtClean="0"/>
              <a:t> * </a:t>
            </a:r>
            <a:r>
              <a:rPr lang="en-US" altLang="en-US" sz="1200" b="1" noProof="1"/>
              <a:t>expf(-exponent*dist2);</a:t>
            </a:r>
          </a:p>
          <a:p>
            <a:pPr eaLnBrk="1" hangingPunct="1">
              <a:spcBef>
                <a:spcPct val="50000"/>
              </a:spcBef>
              <a:buFont typeface="Times New Roman" pitchFamily="18" charset="0"/>
              <a:buNone/>
            </a:pPr>
            <a:r>
              <a:rPr lang="en-US" altLang="en-US" sz="1200" b="1" noProof="1"/>
              <a:t>        prim_counter += 2;</a:t>
            </a:r>
          </a:p>
          <a:p>
            <a:pPr eaLnBrk="1" hangingPunct="1">
              <a:spcBef>
                <a:spcPct val="50000"/>
              </a:spcBef>
              <a:buFont typeface="Times New Roman" pitchFamily="18" charset="0"/>
              <a:buNone/>
            </a:pPr>
            <a:r>
              <a:rPr lang="en-US" altLang="en-US" sz="1200" b="1" noProof="1"/>
              <a:t>      </a:t>
            </a:r>
            <a:r>
              <a:rPr lang="en-US" altLang="en-US" sz="1200" b="1" noProof="1" smtClean="0"/>
              <a:t>}</a:t>
            </a:r>
          </a:p>
        </p:txBody>
      </p:sp>
      <p:sp>
        <p:nvSpPr>
          <p:cNvPr id="20484" name="Text Box 4"/>
          <p:cNvSpPr txBox="1">
            <a:spLocks noChangeArrowheads="1"/>
          </p:cNvSpPr>
          <p:nvPr/>
        </p:nvSpPr>
        <p:spPr bwMode="auto">
          <a:xfrm>
            <a:off x="57150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61987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5539563" y="2022877"/>
            <a:ext cx="3033823" cy="13256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NVRTC</a:t>
            </a:r>
            <a:r>
              <a:rPr lang="en-US" altLang="en-US" sz="2000" dirty="0" smtClean="0"/>
              <a:t> JIT…</a:t>
            </a:r>
            <a:endParaRPr lang="en-US" altLang="en-US" sz="2000" dirty="0"/>
          </a:p>
        </p:txBody>
      </p:sp>
      <p:sp>
        <p:nvSpPr>
          <p:cNvPr id="9" name="Text Box 6"/>
          <p:cNvSpPr txBox="1">
            <a:spLocks noChangeArrowheads="1"/>
          </p:cNvSpPr>
          <p:nvPr/>
        </p:nvSpPr>
        <p:spPr bwMode="auto">
          <a:xfrm>
            <a:off x="6026888" y="4214682"/>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cxnSp>
        <p:nvCxnSpPr>
          <p:cNvPr id="10" name="AutoShape 5"/>
          <p:cNvCxnSpPr>
            <a:cxnSpLocks noChangeShapeType="1"/>
          </p:cNvCxnSpPr>
          <p:nvPr/>
        </p:nvCxnSpPr>
        <p:spPr bwMode="auto">
          <a:xfrm flipH="1">
            <a:off x="6515100" y="3868705"/>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6396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6019800" y="171450"/>
            <a:ext cx="3124200" cy="606537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00" b="1" dirty="0" smtClean="0"/>
              <a:t>   </a:t>
            </a:r>
            <a:r>
              <a:rPr lang="en-US" altLang="en-US" sz="900" b="1" noProof="1"/>
              <a:t>contracted_gto = 1.832937 * expf(-7.868272*dist2);</a:t>
            </a:r>
          </a:p>
          <a:p>
            <a:pPr eaLnBrk="1" hangingPunct="1">
              <a:spcBef>
                <a:spcPct val="50000"/>
              </a:spcBef>
              <a:buFont typeface="Times New Roman" pitchFamily="18" charset="0"/>
              <a:buNone/>
            </a:pPr>
            <a:r>
              <a:rPr lang="en-US" altLang="en-US" sz="900" b="1" noProof="1"/>
              <a:t>    contracted_gto += 1.405380 * expf(-1.881289*dist2);</a:t>
            </a:r>
          </a:p>
          <a:p>
            <a:pPr eaLnBrk="1" hangingPunct="1">
              <a:spcBef>
                <a:spcPct val="50000"/>
              </a:spcBef>
              <a:buFont typeface="Times New Roman" pitchFamily="18" charset="0"/>
              <a:buNone/>
            </a:pPr>
            <a:r>
              <a:rPr lang="en-US" altLang="en-US" sz="900" b="1" noProof="1"/>
              <a:t>    contracted_gto += 0.701383 * expf(-0.544249*dist2);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0.187618 * expf(-0.168714*dist2);</a:t>
            </a:r>
          </a:p>
          <a:p>
            <a:pPr eaLnBrk="1" hangingPunct="1">
              <a:spcBef>
                <a:spcPct val="50000"/>
              </a:spcBef>
              <a:buFont typeface="Times New Roman" pitchFamily="18" charset="0"/>
              <a:buNone/>
            </a:pPr>
            <a:r>
              <a:rPr lang="en-US" altLang="en-US" sz="900" b="1" noProof="1"/>
              <a:t>    //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0.217969 * expf(-0.168714*dist2);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3.858403 * expf(-0.800000*dist2);</a:t>
            </a:r>
          </a:p>
          <a:p>
            <a:pPr eaLnBrk="1" hangingPunct="1">
              <a:spcBef>
                <a:spcPct val="50000"/>
              </a:spcBef>
              <a:buFont typeface="Times New Roman" pitchFamily="18" charset="0"/>
              <a:buNone/>
            </a:pPr>
            <a:r>
              <a:rPr lang="en-US" altLang="en-US" sz="900" b="1" noProof="1"/>
              <a:t>    //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endParaRPr lang="en-US" altLang="en-US" sz="900" b="1" dirty="0"/>
          </a:p>
        </p:txBody>
      </p:sp>
      <p:sp>
        <p:nvSpPr>
          <p:cNvPr id="20483" name="Text Box 3"/>
          <p:cNvSpPr txBox="1">
            <a:spLocks noChangeArrowheads="1"/>
          </p:cNvSpPr>
          <p:nvPr/>
        </p:nvSpPr>
        <p:spPr bwMode="auto">
          <a:xfrm>
            <a:off x="148856" y="114300"/>
            <a:ext cx="3356344" cy="604999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900" b="1" noProof="1" smtClean="0"/>
              <a:t>    for (shell=0; shell &lt; maxshell; shell++)  {</a:t>
            </a:r>
          </a:p>
          <a:p>
            <a:pPr eaLnBrk="1" hangingPunct="1">
              <a:spcBef>
                <a:spcPct val="50000"/>
              </a:spcBef>
              <a:buFont typeface="Times New Roman" pitchFamily="18" charset="0"/>
              <a:buNone/>
            </a:pPr>
            <a:r>
              <a:rPr lang="en-US" altLang="en-US" sz="900" b="1" noProof="1" smtClean="0"/>
              <a:t>      </a:t>
            </a:r>
            <a:r>
              <a:rPr lang="en-US" altLang="en-US" sz="900" b="1" noProof="1"/>
              <a:t>float contracted_gto = 0.0f;</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 Loop over the Gaussian primitives of </a:t>
            </a:r>
            <a:r>
              <a:rPr lang="en-US" altLang="en-US" sz="900" b="1" noProof="1" smtClean="0"/>
              <a:t>CGTO</a:t>
            </a:r>
            <a:endParaRPr lang="en-US" altLang="en-US" sz="900" b="1" noProof="1"/>
          </a:p>
          <a:p>
            <a:pPr eaLnBrk="1" hangingPunct="1">
              <a:spcBef>
                <a:spcPct val="50000"/>
              </a:spcBef>
              <a:buFont typeface="Times New Roman" pitchFamily="18" charset="0"/>
              <a:buNone/>
            </a:pPr>
            <a:r>
              <a:rPr lang="en-US" altLang="en-US" sz="900" b="1" noProof="1"/>
              <a:t>      int maxprim = const_num_prim_per_shell[shell_counter];</a:t>
            </a:r>
          </a:p>
          <a:p>
            <a:pPr eaLnBrk="1" hangingPunct="1">
              <a:spcBef>
                <a:spcPct val="50000"/>
              </a:spcBef>
              <a:buFont typeface="Times New Roman" pitchFamily="18" charset="0"/>
              <a:buNone/>
            </a:pPr>
            <a:r>
              <a:rPr lang="en-US" altLang="en-US" sz="900" b="1" noProof="1"/>
              <a:t>      int shell_type = const_shell_symmetry[shell_counter];</a:t>
            </a:r>
          </a:p>
          <a:p>
            <a:pPr eaLnBrk="1" hangingPunct="1">
              <a:spcBef>
                <a:spcPct val="50000"/>
              </a:spcBef>
              <a:buFont typeface="Times New Roman" pitchFamily="18" charset="0"/>
              <a:buNone/>
            </a:pPr>
            <a:r>
              <a:rPr lang="en-US" altLang="en-US" sz="900" b="1" noProof="1"/>
              <a:t>      for (prim=0; prim &lt; maxprim;  prim++) {</a:t>
            </a:r>
          </a:p>
          <a:p>
            <a:pPr eaLnBrk="1" hangingPunct="1">
              <a:spcBef>
                <a:spcPct val="50000"/>
              </a:spcBef>
              <a:buFont typeface="Times New Roman" pitchFamily="18" charset="0"/>
              <a:buNone/>
            </a:pPr>
            <a:r>
              <a:rPr lang="en-US" altLang="en-US" sz="900" b="1" noProof="1"/>
              <a:t>        float exponent    </a:t>
            </a:r>
            <a:r>
              <a:rPr lang="en-US" altLang="en-US" sz="900" b="1" noProof="1" smtClean="0"/>
              <a:t>      </a:t>
            </a:r>
            <a:r>
              <a:rPr lang="en-US" altLang="en-US" sz="900" b="1" noProof="1"/>
              <a:t>= const_basis_array[prim_counter  </a:t>
            </a:r>
            <a:r>
              <a:rPr lang="en-US" altLang="en-US" sz="900" b="1" noProof="1" smtClean="0"/>
              <a:t>    </a:t>
            </a:r>
            <a:r>
              <a:rPr lang="en-US" altLang="en-US" sz="900" b="1" noProof="1"/>
              <a:t>];</a:t>
            </a:r>
          </a:p>
          <a:p>
            <a:pPr eaLnBrk="1" hangingPunct="1">
              <a:spcBef>
                <a:spcPct val="50000"/>
              </a:spcBef>
              <a:buFont typeface="Times New Roman" pitchFamily="18" charset="0"/>
              <a:buNone/>
            </a:pPr>
            <a:r>
              <a:rPr lang="en-US" altLang="en-US" sz="900" b="1" noProof="1"/>
              <a:t>        float contract_coeff = const_basis_array[prim_counter + 1];</a:t>
            </a:r>
          </a:p>
          <a:p>
            <a:pPr eaLnBrk="1" hangingPunct="1">
              <a:spcBef>
                <a:spcPct val="50000"/>
              </a:spcBef>
              <a:buFont typeface="Times New Roman" pitchFamily="18" charset="0"/>
              <a:buNone/>
            </a:pPr>
            <a:r>
              <a:rPr lang="en-US" altLang="en-US" sz="900" b="1" dirty="0"/>
              <a:t>        </a:t>
            </a:r>
            <a:r>
              <a:rPr lang="en-US" altLang="en-US" sz="900" b="1" noProof="1"/>
              <a:t>contracted_gto += contract_coeff </a:t>
            </a:r>
            <a:r>
              <a:rPr lang="en-US" altLang="en-US" sz="900" b="1" noProof="1" smtClean="0"/>
              <a:t> * </a:t>
            </a:r>
            <a:r>
              <a:rPr lang="en-US" altLang="en-US" sz="900" b="1" noProof="1"/>
              <a:t>expf(-exponent*dist2);</a:t>
            </a:r>
          </a:p>
          <a:p>
            <a:pPr eaLnBrk="1" hangingPunct="1">
              <a:spcBef>
                <a:spcPct val="50000"/>
              </a:spcBef>
              <a:buFont typeface="Times New Roman" pitchFamily="18" charset="0"/>
              <a:buNone/>
            </a:pPr>
            <a:r>
              <a:rPr lang="en-US" altLang="en-US" sz="900" b="1" noProof="1"/>
              <a:t>        prim_counter += 2;</a:t>
            </a:r>
          </a:p>
          <a:p>
            <a:pPr eaLnBrk="1" hangingPunct="1">
              <a:spcBef>
                <a:spcPct val="50000"/>
              </a:spcBef>
              <a:buFont typeface="Times New Roman" pitchFamily="18" charset="0"/>
              <a:buNone/>
            </a:pPr>
            <a:r>
              <a:rPr lang="en-US" altLang="en-US" sz="900" b="1" noProof="1"/>
              <a:t>      }</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smtClean="0"/>
              <a:t>      float </a:t>
            </a:r>
            <a:r>
              <a:rPr lang="en-US" altLang="en-US" sz="900" b="1" noProof="1"/>
              <a:t>tmpshell=0;</a:t>
            </a:r>
          </a:p>
          <a:p>
            <a:pPr eaLnBrk="1" hangingPunct="1">
              <a:spcBef>
                <a:spcPct val="50000"/>
              </a:spcBef>
              <a:buFont typeface="Times New Roman" pitchFamily="18" charset="0"/>
              <a:buNone/>
            </a:pPr>
            <a:r>
              <a:rPr lang="en-US" altLang="en-US" sz="900" b="1" noProof="1"/>
              <a:t>      switch (shell_type) {</a:t>
            </a:r>
          </a:p>
          <a:p>
            <a:pPr eaLnBrk="1" hangingPunct="1">
              <a:spcBef>
                <a:spcPct val="50000"/>
              </a:spcBef>
              <a:buFont typeface="Times New Roman" pitchFamily="18" charset="0"/>
              <a:buNone/>
            </a:pPr>
            <a:r>
              <a:rPr lang="en-US" altLang="en-US" sz="900" b="1" noProof="1"/>
              <a:t>        case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r>
              <a:rPr lang="en-US" altLang="en-US" sz="900" b="1" noProof="1"/>
              <a:t>          break</a:t>
            </a:r>
            <a:r>
              <a:rPr lang="en-US" altLang="en-US" sz="900" b="1" dirty="0"/>
              <a:t>;</a:t>
            </a:r>
          </a:p>
          <a:p>
            <a:pPr eaLnBrk="1" hangingPunct="1">
              <a:spcBef>
                <a:spcPct val="50000"/>
              </a:spcBef>
              <a:buFont typeface="Times New Roman" pitchFamily="18" charset="0"/>
              <a:buNone/>
            </a:pPr>
            <a:r>
              <a:rPr lang="en-US" altLang="en-US" sz="900" b="1" dirty="0"/>
              <a:t>[…..]</a:t>
            </a:r>
            <a:endParaRPr lang="en-US" altLang="en-US" sz="900" b="1" noProof="1"/>
          </a:p>
          <a:p>
            <a:pPr eaLnBrk="1" hangingPunct="1">
              <a:spcBef>
                <a:spcPct val="50000"/>
              </a:spcBef>
              <a:buFont typeface="Times New Roman" pitchFamily="18" charset="0"/>
              <a:buNone/>
            </a:pPr>
            <a:r>
              <a:rPr lang="en-US" altLang="en-US" sz="900" b="1" noProof="1"/>
              <a:t>        case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r>
              <a:rPr lang="en-US" altLang="en-US" sz="900" b="1" noProof="1"/>
              <a:t>          break;</a:t>
            </a:r>
            <a:endParaRPr lang="en-US" altLang="en-US" sz="900" b="1" dirty="0"/>
          </a:p>
        </p:txBody>
      </p:sp>
      <p:sp>
        <p:nvSpPr>
          <p:cNvPr id="20484" name="Text Box 4"/>
          <p:cNvSpPr txBox="1">
            <a:spLocks noChangeArrowheads="1"/>
          </p:cNvSpPr>
          <p:nvPr/>
        </p:nvSpPr>
        <p:spPr bwMode="auto">
          <a:xfrm>
            <a:off x="32004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36841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3257107" y="2086673"/>
            <a:ext cx="2858386" cy="13256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NVRTC</a:t>
            </a:r>
            <a:r>
              <a:rPr lang="en-US" altLang="en-US" sz="2000" dirty="0" smtClean="0"/>
              <a:t> JIT…</a:t>
            </a:r>
            <a:endParaRPr lang="en-US" altLang="en-US" sz="2000" dirty="0"/>
          </a:p>
        </p:txBody>
      </p:sp>
      <p:cxnSp>
        <p:nvCxnSpPr>
          <p:cNvPr id="20487" name="AutoShape 7"/>
          <p:cNvCxnSpPr>
            <a:cxnSpLocks noChangeShapeType="1"/>
          </p:cNvCxnSpPr>
          <p:nvPr/>
        </p:nvCxnSpPr>
        <p:spPr bwMode="auto">
          <a:xfrm>
            <a:off x="4026972" y="3583200"/>
            <a:ext cx="1547256"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6"/>
          <p:cNvSpPr txBox="1">
            <a:spLocks noChangeArrowheads="1"/>
          </p:cNvSpPr>
          <p:nvPr/>
        </p:nvSpPr>
        <p:spPr bwMode="auto">
          <a:xfrm>
            <a:off x="3352800" y="3885427"/>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spTree>
    <p:extLst>
      <p:ext uri="{BB962C8B-B14F-4D97-AF65-F5344CB8AC3E}">
        <p14:creationId xmlns:p14="http://schemas.microsoft.com/office/powerpoint/2010/main" val="6343949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19" y="276446"/>
            <a:ext cx="8697432" cy="857250"/>
          </a:xfrm>
        </p:spPr>
        <p:txBody>
          <a:bodyPr>
            <a:noAutofit/>
          </a:bodyPr>
          <a:lstStyle/>
          <a:p>
            <a:r>
              <a:rPr lang="en-US" sz="3200" dirty="0" smtClean="0"/>
              <a:t>Challenges Adapting Large Software Systems for State-of-the-Art Hardware Platforms</a:t>
            </a:r>
            <a:endParaRPr lang="en-US" sz="3200" dirty="0"/>
          </a:p>
        </p:txBody>
      </p:sp>
      <p:sp>
        <p:nvSpPr>
          <p:cNvPr id="3" name="Text Placeholder 2"/>
          <p:cNvSpPr>
            <a:spLocks noGrp="1"/>
          </p:cNvSpPr>
          <p:nvPr>
            <p:ph type="body" sz="half" idx="1"/>
          </p:nvPr>
        </p:nvSpPr>
        <p:spPr>
          <a:xfrm>
            <a:off x="372140" y="1485900"/>
            <a:ext cx="8346558" cy="3086100"/>
          </a:xfrm>
        </p:spPr>
        <p:txBody>
          <a:bodyPr>
            <a:normAutofit fontScale="85000" lnSpcReduction="10000"/>
          </a:bodyPr>
          <a:lstStyle/>
          <a:p>
            <a:r>
              <a:rPr lang="en-US" sz="2400" dirty="0"/>
              <a:t>I</a:t>
            </a:r>
            <a:r>
              <a:rPr lang="en-US" sz="2400" dirty="0" smtClean="0"/>
              <a:t>nitial focus on key computational kernels eventually gives way to the need to optimize an </a:t>
            </a:r>
            <a:r>
              <a:rPr lang="en-US" sz="2400" b="1" dirty="0" smtClean="0"/>
              <a:t>ocean of less critical routines</a:t>
            </a:r>
            <a:r>
              <a:rPr lang="en-US" sz="2400" dirty="0" smtClean="0"/>
              <a:t>, due to observance of Amdahl’s Law</a:t>
            </a:r>
          </a:p>
          <a:p>
            <a:r>
              <a:rPr lang="en-US" sz="2400" dirty="0" smtClean="0"/>
              <a:t>Even though these less critical routines might be easily ported to CUDA or similar, the sheer number of routines often poses a challenge</a:t>
            </a:r>
          </a:p>
          <a:p>
            <a:r>
              <a:rPr lang="en-US" sz="2400" dirty="0" smtClean="0"/>
              <a:t>Need a low-cost approach for </a:t>
            </a:r>
            <a:r>
              <a:rPr lang="en-US" sz="2400" b="1" dirty="0" smtClean="0"/>
              <a:t>getting “some” speedup</a:t>
            </a:r>
            <a:r>
              <a:rPr lang="en-US" sz="2400" dirty="0" smtClean="0"/>
              <a:t> out of these second-tier routines</a:t>
            </a:r>
          </a:p>
          <a:p>
            <a:r>
              <a:rPr lang="en-US" sz="2400" dirty="0" smtClean="0"/>
              <a:t>In many cases, it is completely </a:t>
            </a:r>
            <a:r>
              <a:rPr lang="en-US" sz="2400" b="1" dirty="0" smtClean="0"/>
              <a:t>sufficient to achieve memory-bandwidth-bound GPU performance with an existing algorithm</a:t>
            </a:r>
          </a:p>
          <a:p>
            <a:endParaRPr lang="en-US" sz="2400" dirty="0"/>
          </a:p>
        </p:txBody>
      </p:sp>
    </p:spTree>
    <p:extLst>
      <p:ext uri="{BB962C8B-B14F-4D97-AF65-F5344CB8AC3E}">
        <p14:creationId xmlns:p14="http://schemas.microsoft.com/office/powerpoint/2010/main" val="564452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Directive-Based Parallel Programming with </a:t>
            </a:r>
            <a:r>
              <a:rPr lang="en-US" sz="3200" dirty="0" err="1" smtClean="0"/>
              <a:t>OpenACC</a:t>
            </a:r>
            <a:endParaRPr lang="en-US" sz="3200" dirty="0"/>
          </a:p>
        </p:txBody>
      </p:sp>
      <p:sp>
        <p:nvSpPr>
          <p:cNvPr id="3" name="Text Placeholder 2"/>
          <p:cNvSpPr>
            <a:spLocks noGrp="1"/>
          </p:cNvSpPr>
          <p:nvPr>
            <p:ph type="body" sz="half" idx="1"/>
          </p:nvPr>
        </p:nvSpPr>
        <p:spPr>
          <a:xfrm>
            <a:off x="372141" y="1485900"/>
            <a:ext cx="8564522" cy="3086100"/>
          </a:xfrm>
        </p:spPr>
        <p:txBody>
          <a:bodyPr>
            <a:normAutofit/>
          </a:bodyPr>
          <a:lstStyle/>
          <a:p>
            <a:r>
              <a:rPr lang="en-US" sz="2000" dirty="0" smtClean="0"/>
              <a:t>Annotate loop nests in existing code with #pragma compiler directives:</a:t>
            </a:r>
          </a:p>
          <a:p>
            <a:pPr lvl="1"/>
            <a:r>
              <a:rPr lang="en-US" sz="1800" dirty="0" smtClean="0"/>
              <a:t>Annotate opportunities for parallelism</a:t>
            </a:r>
          </a:p>
          <a:p>
            <a:pPr lvl="1"/>
            <a:r>
              <a:rPr lang="en-US" sz="1800" dirty="0" smtClean="0"/>
              <a:t>Annotate points where host-GPU memory transfers are best performed, indicate propagation of data</a:t>
            </a:r>
          </a:p>
          <a:p>
            <a:r>
              <a:rPr lang="en-US" sz="2000" dirty="0" smtClean="0"/>
              <a:t>Evolve original code structure to improve efficacy of parallelization</a:t>
            </a:r>
          </a:p>
          <a:p>
            <a:pPr lvl="1"/>
            <a:r>
              <a:rPr lang="en-US" sz="1600" dirty="0" smtClean="0"/>
              <a:t>Eliminate false dependencies between loop iterations</a:t>
            </a:r>
          </a:p>
          <a:p>
            <a:pPr lvl="1"/>
            <a:r>
              <a:rPr lang="en-US" sz="1600" dirty="0" smtClean="0"/>
              <a:t>Revise algorithms or constructs that create excess data movement</a:t>
            </a:r>
          </a:p>
          <a:p>
            <a:pPr lvl="1"/>
            <a:endParaRPr lang="en-US" sz="1600" dirty="0" smtClean="0"/>
          </a:p>
          <a:p>
            <a:endParaRPr lang="en-US" sz="2800" dirty="0" smtClean="0"/>
          </a:p>
        </p:txBody>
      </p:sp>
    </p:spTree>
    <p:extLst>
      <p:ext uri="{BB962C8B-B14F-4D97-AF65-F5344CB8AC3E}">
        <p14:creationId xmlns:p14="http://schemas.microsoft.com/office/powerpoint/2010/main" val="3222551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Clustering Analysis of Molecular Dynamics Trajectories</a:t>
            </a:r>
            <a:endParaRPr lang="en-US" sz="32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93757" y="1475614"/>
            <a:ext cx="4961111" cy="2286761"/>
          </a:xfrm>
        </p:spPr>
      </p:pic>
      <p:sp>
        <p:nvSpPr>
          <p:cNvPr id="7" name="TextBox 6"/>
          <p:cNvSpPr txBox="1"/>
          <p:nvPr/>
        </p:nvSpPr>
        <p:spPr>
          <a:xfrm>
            <a:off x="956769" y="3943170"/>
            <a:ext cx="7382861" cy="1200329"/>
          </a:xfrm>
          <a:prstGeom prst="rect">
            <a:avLst/>
          </a:prstGeom>
          <a:solidFill>
            <a:schemeClr val="bg1"/>
          </a:solidFill>
        </p:spPr>
        <p:txBody>
          <a:bodyPr wrap="square" rtlCol="0">
            <a:spAutoFit/>
          </a:bodyPr>
          <a:lstStyle/>
          <a:p>
            <a:r>
              <a:rPr lang="en-US" b="1" dirty="0" smtClean="0"/>
              <a:t>GPU-Accelerated </a:t>
            </a:r>
            <a:r>
              <a:rPr lang="en-US" b="1" dirty="0"/>
              <a:t>Molecular Dynamics Clustering Analysis with </a:t>
            </a:r>
            <a:r>
              <a:rPr lang="en-US" b="1" dirty="0" err="1" smtClean="0"/>
              <a:t>OpenACC</a:t>
            </a:r>
            <a:r>
              <a:rPr lang="en-US" b="1" dirty="0" smtClean="0"/>
              <a:t>.</a:t>
            </a:r>
            <a:r>
              <a:rPr lang="en-US" b="1" dirty="0"/>
              <a:t> </a:t>
            </a:r>
            <a:r>
              <a:rPr lang="en-US" dirty="0" smtClean="0"/>
              <a:t>J.E</a:t>
            </a:r>
            <a:r>
              <a:rPr lang="en-US" dirty="0"/>
              <a:t>. Stone, </a:t>
            </a:r>
            <a:r>
              <a:rPr lang="en-US" dirty="0" smtClean="0"/>
              <a:t>J.R</a:t>
            </a:r>
            <a:r>
              <a:rPr lang="en-US" dirty="0"/>
              <a:t>. </a:t>
            </a:r>
            <a:r>
              <a:rPr lang="en-US" dirty="0" err="1"/>
              <a:t>Perilla</a:t>
            </a:r>
            <a:r>
              <a:rPr lang="en-US" dirty="0"/>
              <a:t>, C. </a:t>
            </a:r>
            <a:r>
              <a:rPr lang="en-US" dirty="0" smtClean="0"/>
              <a:t>K. </a:t>
            </a:r>
            <a:r>
              <a:rPr lang="en-US" dirty="0"/>
              <a:t>Cassidy, and </a:t>
            </a:r>
            <a:r>
              <a:rPr lang="en-US" dirty="0" smtClean="0"/>
              <a:t>K. </a:t>
            </a:r>
            <a:r>
              <a:rPr lang="en-US" dirty="0" err="1"/>
              <a:t>Schulten</a:t>
            </a:r>
            <a:r>
              <a:rPr lang="en-US" dirty="0" smtClean="0"/>
              <a:t>.           In</a:t>
            </a:r>
            <a:r>
              <a:rPr lang="en-US" dirty="0"/>
              <a:t>, Robert Farber, </a:t>
            </a:r>
            <a:r>
              <a:rPr lang="en-US" dirty="0" smtClean="0"/>
              <a:t>ed., </a:t>
            </a:r>
            <a:r>
              <a:rPr lang="en-US" dirty="0"/>
              <a:t>Parallel Programming with </a:t>
            </a:r>
            <a:r>
              <a:rPr lang="en-US" dirty="0" err="1"/>
              <a:t>OpenACC</a:t>
            </a:r>
            <a:r>
              <a:rPr lang="en-US" dirty="0"/>
              <a:t>, Morgan Kaufmann, Chapter 11, pp. 215-240</a:t>
            </a:r>
            <a:r>
              <a:rPr lang="en-US" dirty="0" smtClean="0"/>
              <a:t>, 2016.</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7" y="1562100"/>
            <a:ext cx="4040037" cy="2046354"/>
          </a:xfrm>
          <a:prstGeom prst="rect">
            <a:avLst/>
          </a:prstGeom>
        </p:spPr>
      </p:pic>
    </p:spTree>
    <p:extLst>
      <p:ext uri="{BB962C8B-B14F-4D97-AF65-F5344CB8AC3E}">
        <p14:creationId xmlns:p14="http://schemas.microsoft.com/office/powerpoint/2010/main" val="196120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smtClean="0"/>
              <a:t>Serial QCP RMSD Inner Product Loop</a:t>
            </a:r>
            <a:endParaRPr lang="en-US" sz="3200" dirty="0"/>
          </a:p>
        </p:txBody>
      </p:sp>
      <p:sp>
        <p:nvSpPr>
          <p:cNvPr id="3" name="Text Placeholder 2"/>
          <p:cNvSpPr>
            <a:spLocks noGrp="1"/>
          </p:cNvSpPr>
          <p:nvPr>
            <p:ph type="body" sz="half" idx="1"/>
          </p:nvPr>
        </p:nvSpPr>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25000" lnSpcReduction="20000"/>
          </a:bodyPr>
          <a:lstStyle/>
          <a:p>
            <a:pPr marL="0" indent="0">
              <a:buNone/>
            </a:pPr>
            <a:r>
              <a:rPr lang="en-US" b="1" dirty="0"/>
              <a:t> for (</a:t>
            </a:r>
            <a:r>
              <a:rPr lang="en-US" b="1" dirty="0" err="1"/>
              <a:t>int</a:t>
            </a:r>
            <a:r>
              <a:rPr lang="en-US" b="1" dirty="0"/>
              <a:t> l=0; l&lt;</a:t>
            </a:r>
            <a:r>
              <a:rPr lang="en-US" b="1" dirty="0" err="1"/>
              <a:t>cnt</a:t>
            </a:r>
            <a:r>
              <a:rPr lang="en-US" b="1" dirty="0"/>
              <a:t>; l++) {</a:t>
            </a:r>
          </a:p>
          <a:p>
            <a:pPr marL="0" indent="0">
              <a:buNone/>
            </a:pPr>
            <a:r>
              <a:rPr lang="en-US" b="1" dirty="0"/>
              <a:t>    double x1, x2, y1, y2, z1, z2;</a:t>
            </a:r>
          </a:p>
          <a:p>
            <a:pPr marL="0" indent="0">
              <a:buNone/>
            </a:pPr>
            <a:r>
              <a:rPr lang="en-US" b="1" dirty="0"/>
              <a:t>    x1 = crdx1[l];</a:t>
            </a:r>
          </a:p>
          <a:p>
            <a:pPr marL="0" indent="0">
              <a:buNone/>
            </a:pPr>
            <a:r>
              <a:rPr lang="en-US" b="1" dirty="0"/>
              <a:t>    y1 = crdy1[l];</a:t>
            </a:r>
          </a:p>
          <a:p>
            <a:pPr marL="0" indent="0">
              <a:buNone/>
            </a:pPr>
            <a:r>
              <a:rPr lang="en-US" b="1" dirty="0"/>
              <a:t>    z1 = crdz1[l];</a:t>
            </a:r>
          </a:p>
          <a:p>
            <a:pPr marL="0" indent="0">
              <a:buNone/>
            </a:pPr>
            <a:endParaRPr lang="en-US" b="1" dirty="0"/>
          </a:p>
          <a:p>
            <a:pPr marL="0" indent="0">
              <a:buNone/>
            </a:pPr>
            <a:r>
              <a:rPr lang="en-US" b="1" dirty="0"/>
              <a:t>    G1 += x1*x1 + y1*y1 + z1*z1;</a:t>
            </a:r>
          </a:p>
          <a:p>
            <a:pPr marL="0" indent="0">
              <a:buNone/>
            </a:pPr>
            <a:endParaRPr lang="en-US" b="1" dirty="0"/>
          </a:p>
          <a:p>
            <a:pPr marL="0" indent="0">
              <a:buNone/>
            </a:pPr>
            <a:r>
              <a:rPr lang="en-US" b="1" dirty="0"/>
              <a:t>    x2 = crdx2[l];</a:t>
            </a:r>
          </a:p>
          <a:p>
            <a:pPr marL="0" indent="0">
              <a:buNone/>
            </a:pPr>
            <a:r>
              <a:rPr lang="en-US" b="1" dirty="0"/>
              <a:t>    y2 = crdy2[l];</a:t>
            </a:r>
          </a:p>
          <a:p>
            <a:pPr marL="0" indent="0">
              <a:buNone/>
            </a:pPr>
            <a:r>
              <a:rPr lang="en-US" b="1" dirty="0"/>
              <a:t>    z2 = crdz2[l];</a:t>
            </a:r>
          </a:p>
          <a:p>
            <a:pPr marL="0" indent="0">
              <a:buNone/>
            </a:pPr>
            <a:endParaRPr lang="en-US" b="1" dirty="0"/>
          </a:p>
          <a:p>
            <a:pPr marL="0" indent="0">
              <a:buNone/>
            </a:pPr>
            <a:r>
              <a:rPr lang="en-US" b="1" dirty="0"/>
              <a:t>    G2 += x2*x2 + y2*y2 + z2*z2;</a:t>
            </a:r>
          </a:p>
          <a:p>
            <a:pPr marL="0" indent="0">
              <a:buNone/>
            </a:pPr>
            <a:endParaRPr lang="en-US" b="1" dirty="0"/>
          </a:p>
          <a:p>
            <a:pPr marL="0" indent="0">
              <a:buNone/>
            </a:pPr>
            <a:r>
              <a:rPr lang="en-US" b="1" dirty="0"/>
              <a:t>    a0 += x1 * x2;</a:t>
            </a:r>
          </a:p>
          <a:p>
            <a:pPr marL="0" indent="0">
              <a:buNone/>
            </a:pPr>
            <a:r>
              <a:rPr lang="en-US" b="1" dirty="0"/>
              <a:t>    a1 += x1 * y2;</a:t>
            </a:r>
          </a:p>
          <a:p>
            <a:pPr marL="0" indent="0">
              <a:buNone/>
            </a:pPr>
            <a:r>
              <a:rPr lang="en-US" b="1" dirty="0"/>
              <a:t>    a2 += x1 * z2;</a:t>
            </a:r>
          </a:p>
          <a:p>
            <a:pPr marL="0" indent="0">
              <a:buNone/>
            </a:pPr>
            <a:endParaRPr lang="en-US" b="1" dirty="0"/>
          </a:p>
          <a:p>
            <a:pPr marL="0" indent="0">
              <a:buNone/>
            </a:pPr>
            <a:r>
              <a:rPr lang="en-US" b="1" dirty="0"/>
              <a:t>    a3 += y1 * x2;</a:t>
            </a:r>
          </a:p>
          <a:p>
            <a:pPr marL="0" indent="0">
              <a:buNone/>
            </a:pPr>
            <a:r>
              <a:rPr lang="en-US" b="1" dirty="0"/>
              <a:t>    a4 += y1 * y2;</a:t>
            </a:r>
          </a:p>
          <a:p>
            <a:pPr marL="0" indent="0">
              <a:buNone/>
            </a:pPr>
            <a:r>
              <a:rPr lang="en-US" b="1" dirty="0"/>
              <a:t>    a5 += y1 * z2;</a:t>
            </a:r>
          </a:p>
          <a:p>
            <a:pPr marL="0" indent="0">
              <a:buNone/>
            </a:pPr>
            <a:endParaRPr lang="en-US" b="1" dirty="0"/>
          </a:p>
          <a:p>
            <a:pPr marL="0" indent="0">
              <a:buNone/>
            </a:pPr>
            <a:r>
              <a:rPr lang="en-US" b="1" dirty="0"/>
              <a:t>    a6 += z1 * x2;</a:t>
            </a:r>
          </a:p>
          <a:p>
            <a:pPr marL="0" indent="0">
              <a:buNone/>
            </a:pPr>
            <a:r>
              <a:rPr lang="en-US" b="1" dirty="0"/>
              <a:t>    a7 += z1 * y2;</a:t>
            </a:r>
          </a:p>
          <a:p>
            <a:pPr marL="0" indent="0">
              <a:buNone/>
            </a:pPr>
            <a:r>
              <a:rPr lang="en-US" b="1" dirty="0"/>
              <a:t>    a8 += z1 * z2;</a:t>
            </a:r>
          </a:p>
          <a:p>
            <a:pPr marL="0" indent="0">
              <a:buNone/>
            </a:pPr>
            <a:r>
              <a:rPr lang="en-US" b="1" dirty="0"/>
              <a:t>  }</a:t>
            </a:r>
          </a:p>
        </p:txBody>
      </p:sp>
    </p:spTree>
    <p:extLst>
      <p:ext uri="{BB962C8B-B14F-4D97-AF65-F5344CB8AC3E}">
        <p14:creationId xmlns:p14="http://schemas.microsoft.com/office/powerpoint/2010/main" val="3984299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endParaRPr lang="en-US" sz="3200" dirty="0"/>
          </a:p>
        </p:txBody>
      </p:sp>
      <p:sp>
        <p:nvSpPr>
          <p:cNvPr id="3" name="Text Placeholder 2"/>
          <p:cNvSpPr>
            <a:spLocks noGrp="1"/>
          </p:cNvSpPr>
          <p:nvPr>
            <p:ph type="body" sz="half" idx="1"/>
          </p:nvPr>
        </p:nvSpPr>
        <p:spPr>
          <a:xfrm>
            <a:off x="533400" y="1247775"/>
            <a:ext cx="3810000" cy="3305175"/>
          </a:xfrm>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32500" lnSpcReduction="20000"/>
          </a:bodyPr>
          <a:lstStyle/>
          <a:p>
            <a:pPr marL="0" indent="0">
              <a:buNone/>
            </a:pPr>
            <a:r>
              <a:rPr lang="en-US" b="1" dirty="0" smtClean="0"/>
              <a:t>// excerpted code that has been abridged for brevity…</a:t>
            </a:r>
          </a:p>
          <a:p>
            <a:pPr marL="0" indent="0">
              <a:buNone/>
            </a:pPr>
            <a:r>
              <a:rPr lang="en-US" b="1" dirty="0" smtClean="0"/>
              <a:t>void </a:t>
            </a:r>
            <a:r>
              <a:rPr lang="en-US" b="1" dirty="0" err="1"/>
              <a:t>rmsdmat_qcp_acc</a:t>
            </a:r>
            <a:r>
              <a:rPr lang="en-US" b="1" dirty="0"/>
              <a:t>(</a:t>
            </a:r>
            <a:r>
              <a:rPr lang="en-US" b="1" dirty="0" err="1"/>
              <a:t>int</a:t>
            </a:r>
            <a:r>
              <a:rPr lang="en-US" b="1" dirty="0"/>
              <a:t> </a:t>
            </a:r>
            <a:r>
              <a:rPr lang="en-US" b="1" dirty="0" err="1"/>
              <a:t>cnt</a:t>
            </a:r>
            <a:r>
              <a:rPr lang="en-US" b="1" dirty="0"/>
              <a:t>, </a:t>
            </a:r>
            <a:r>
              <a:rPr lang="en-US" b="1" dirty="0" err="1"/>
              <a:t>int</a:t>
            </a:r>
            <a:r>
              <a:rPr lang="en-US" b="1" dirty="0"/>
              <a:t> </a:t>
            </a:r>
            <a:r>
              <a:rPr lang="en-US" b="1" dirty="0" err="1"/>
              <a:t>padcnt</a:t>
            </a:r>
            <a:r>
              <a:rPr lang="en-US" b="1" dirty="0"/>
              <a:t>, </a:t>
            </a:r>
            <a:r>
              <a:rPr lang="en-US" b="1" dirty="0" err="1"/>
              <a:t>int</a:t>
            </a:r>
            <a:r>
              <a:rPr lang="en-US" b="1" dirty="0"/>
              <a:t> </a:t>
            </a:r>
            <a:r>
              <a:rPr lang="en-US" b="1" dirty="0" err="1"/>
              <a:t>framecrdsz</a:t>
            </a:r>
            <a:r>
              <a:rPr lang="en-US" b="1" dirty="0"/>
              <a:t>,</a:t>
            </a:r>
          </a:p>
          <a:p>
            <a:pPr marL="0" indent="0">
              <a:buNone/>
            </a:pPr>
            <a:r>
              <a:rPr lang="en-US" b="1" dirty="0"/>
              <a:t>                </a:t>
            </a:r>
            <a:r>
              <a:rPr lang="en-US" b="1" dirty="0" smtClean="0"/>
              <a:t>                         </a:t>
            </a:r>
            <a:r>
              <a:rPr lang="en-US" b="1" dirty="0" err="1"/>
              <a:t>int</a:t>
            </a:r>
            <a:r>
              <a:rPr lang="en-US" b="1" dirty="0"/>
              <a:t> </a:t>
            </a:r>
            <a:r>
              <a:rPr lang="en-US" b="1" dirty="0" err="1"/>
              <a:t>framecount</a:t>
            </a:r>
            <a:r>
              <a:rPr lang="en-US" b="1" dirty="0"/>
              <a:t>, </a:t>
            </a:r>
            <a:r>
              <a:rPr lang="en-US" b="1" dirty="0" err="1"/>
              <a:t>const</a:t>
            </a:r>
            <a:r>
              <a:rPr lang="en-US" b="1" dirty="0"/>
              <a:t> float * restrict </a:t>
            </a:r>
            <a:r>
              <a:rPr lang="en-US" b="1" dirty="0" err="1"/>
              <a:t>crds</a:t>
            </a:r>
            <a:r>
              <a:rPr lang="en-US" b="1" dirty="0"/>
              <a:t>,</a:t>
            </a:r>
          </a:p>
          <a:p>
            <a:pPr marL="0" indent="0">
              <a:buNone/>
            </a:pPr>
            <a:r>
              <a:rPr lang="en-US" b="1" dirty="0" smtClean="0"/>
              <a:t>long </a:t>
            </a:r>
            <a:r>
              <a:rPr lang="en-US" b="1" dirty="0" err="1"/>
              <a:t>i</a:t>
            </a:r>
            <a:r>
              <a:rPr lang="en-US" b="1" dirty="0"/>
              <a:t>, j, k;</a:t>
            </a:r>
          </a:p>
          <a:p>
            <a:pPr marL="0" indent="0">
              <a:buNone/>
            </a:pPr>
            <a:r>
              <a:rPr lang="en-US" b="1" dirty="0"/>
              <a:t>#pragma </a:t>
            </a:r>
            <a:r>
              <a:rPr lang="en-US" b="1" dirty="0" err="1"/>
              <a:t>acc</a:t>
            </a:r>
            <a:r>
              <a:rPr lang="en-US" b="1" dirty="0"/>
              <a:t> kernels </a:t>
            </a:r>
            <a:r>
              <a:rPr lang="en-US" b="1" dirty="0" err="1"/>
              <a:t>copyin</a:t>
            </a:r>
            <a:r>
              <a:rPr lang="en-US" b="1" dirty="0"/>
              <a:t>(</a:t>
            </a:r>
            <a:r>
              <a:rPr lang="en-US" b="1" dirty="0" err="1"/>
              <a:t>crds</a:t>
            </a:r>
            <a:r>
              <a:rPr lang="en-US" b="1" dirty="0"/>
              <a:t>[0:tsz]), copy(</a:t>
            </a:r>
            <a:r>
              <a:rPr lang="en-US" b="1" dirty="0" err="1"/>
              <a:t>rmsdmat</a:t>
            </a:r>
            <a:r>
              <a:rPr lang="en-US" b="1" dirty="0"/>
              <a:t>[0:msz])</a:t>
            </a:r>
          </a:p>
          <a:p>
            <a:pPr marL="0" indent="0">
              <a:buNone/>
            </a:pPr>
            <a:r>
              <a:rPr lang="en-US" b="1" dirty="0"/>
              <a:t>  for (k=0; k&lt;(</a:t>
            </a:r>
            <a:r>
              <a:rPr lang="en-US" b="1" dirty="0" err="1"/>
              <a:t>framecount</a:t>
            </a:r>
            <a:r>
              <a:rPr lang="en-US" b="1" dirty="0"/>
              <a:t>*(framecount-1))/2; k++) {</a:t>
            </a:r>
          </a:p>
          <a:p>
            <a:pPr marL="0" indent="0">
              <a:buNone/>
            </a:pPr>
            <a:r>
              <a:rPr lang="en-US" b="1" dirty="0" smtClean="0"/>
              <a:t>    // compute triangular matrix index ‘k’ in a helper function</a:t>
            </a:r>
          </a:p>
          <a:p>
            <a:pPr marL="0" indent="0">
              <a:buNone/>
            </a:pPr>
            <a:r>
              <a:rPr lang="en-US" b="1" dirty="0"/>
              <a:t> </a:t>
            </a:r>
            <a:r>
              <a:rPr lang="en-US" b="1" dirty="0" smtClean="0"/>
              <a:t>   // to ensure that the compiler doesn’t think that we have</a:t>
            </a:r>
          </a:p>
          <a:p>
            <a:pPr marL="0" indent="0">
              <a:buNone/>
            </a:pPr>
            <a:r>
              <a:rPr lang="en-US" b="1" dirty="0"/>
              <a:t> </a:t>
            </a:r>
            <a:r>
              <a:rPr lang="en-US" b="1" dirty="0" smtClean="0"/>
              <a:t>   // conflicts or dependencies between loop iterations </a:t>
            </a:r>
          </a:p>
          <a:p>
            <a:pPr marL="0" indent="0">
              <a:buNone/>
            </a:pPr>
            <a:r>
              <a:rPr lang="en-US" b="1" dirty="0" smtClean="0"/>
              <a:t>    </a:t>
            </a:r>
            <a:r>
              <a:rPr lang="en-US" b="1" dirty="0"/>
              <a:t>acc_idx2sub_tril(long(framecount-1), k, &amp;</a:t>
            </a:r>
            <a:r>
              <a:rPr lang="en-US" b="1" dirty="0" err="1"/>
              <a:t>i</a:t>
            </a:r>
            <a:r>
              <a:rPr lang="en-US" b="1" dirty="0"/>
              <a:t>, &amp;j);</a:t>
            </a:r>
          </a:p>
          <a:p>
            <a:pPr marL="0" indent="0">
              <a:buNone/>
            </a:pPr>
            <a:r>
              <a:rPr lang="en-US" b="1" dirty="0"/>
              <a:t>    long x1addr = j * 3L * </a:t>
            </a:r>
            <a:r>
              <a:rPr lang="en-US" b="1" dirty="0" err="1"/>
              <a:t>framecrdsz</a:t>
            </a:r>
            <a:r>
              <a:rPr lang="en-US" b="1" dirty="0"/>
              <a:t>;</a:t>
            </a:r>
          </a:p>
          <a:p>
            <a:pPr marL="0" indent="0">
              <a:buNone/>
            </a:pPr>
            <a:r>
              <a:rPr lang="en-US" b="1" dirty="0"/>
              <a:t>    long x2addr = </a:t>
            </a:r>
            <a:r>
              <a:rPr lang="en-US" b="1" dirty="0" err="1"/>
              <a:t>i</a:t>
            </a:r>
            <a:r>
              <a:rPr lang="en-US" b="1" dirty="0"/>
              <a:t> * 3L * </a:t>
            </a:r>
            <a:r>
              <a:rPr lang="en-US" b="1" dirty="0" err="1"/>
              <a:t>framecrdsz</a:t>
            </a:r>
            <a:r>
              <a:rPr lang="en-US" b="1" dirty="0"/>
              <a:t>;</a:t>
            </a:r>
          </a:p>
          <a:p>
            <a:pPr marL="0" indent="0">
              <a:buNone/>
            </a:pPr>
            <a:endParaRPr lang="en-US" b="1" dirty="0"/>
          </a:p>
          <a:p>
            <a:pPr marL="0" indent="0">
              <a:buNone/>
            </a:pPr>
            <a:r>
              <a:rPr lang="en-US" b="1" dirty="0"/>
              <a:t>#pragma </a:t>
            </a:r>
            <a:r>
              <a:rPr lang="en-US" b="1" dirty="0" err="1"/>
              <a:t>acc</a:t>
            </a:r>
            <a:r>
              <a:rPr lang="en-US" b="1" dirty="0"/>
              <a:t> loop vector(256)</a:t>
            </a:r>
          </a:p>
          <a:p>
            <a:pPr marL="0" indent="0">
              <a:buNone/>
            </a:pPr>
            <a:r>
              <a:rPr lang="en-US" b="1" dirty="0"/>
              <a:t>    for (long l=0; l&lt;</a:t>
            </a:r>
            <a:r>
              <a:rPr lang="en-US" b="1" dirty="0" err="1"/>
              <a:t>cnt</a:t>
            </a:r>
            <a:r>
              <a:rPr lang="en-US" b="1" dirty="0"/>
              <a:t>; l++) {</a:t>
            </a:r>
          </a:p>
          <a:p>
            <a:pPr marL="0" indent="0">
              <a:buNone/>
            </a:pPr>
            <a:r>
              <a:rPr lang="en-US" b="1" dirty="0"/>
              <a:t>    // abridged for brevity ...</a:t>
            </a:r>
          </a:p>
          <a:p>
            <a:pPr marL="0" indent="0">
              <a:buNone/>
            </a:pPr>
            <a:endParaRPr lang="en-US" b="1" dirty="0"/>
          </a:p>
          <a:p>
            <a:pPr marL="0" indent="0">
              <a:buNone/>
            </a:pPr>
            <a:r>
              <a:rPr lang="en-US" b="1" dirty="0"/>
              <a:t>    </a:t>
            </a:r>
            <a:r>
              <a:rPr lang="en-US" b="1" dirty="0" err="1"/>
              <a:t>rmsdmat</a:t>
            </a:r>
            <a:r>
              <a:rPr lang="en-US" b="1" dirty="0"/>
              <a:t>[k]=</a:t>
            </a:r>
            <a:r>
              <a:rPr lang="en-US" b="1" dirty="0" err="1"/>
              <a:t>rmsd</a:t>
            </a:r>
            <a:r>
              <a:rPr lang="en-US" b="1" dirty="0"/>
              <a:t>; // store linearized triangular matrix</a:t>
            </a:r>
          </a:p>
          <a:p>
            <a:pPr marL="0" indent="0">
              <a:buNone/>
            </a:pPr>
            <a:r>
              <a:rPr lang="en-US" b="1" dirty="0"/>
              <a:t>  }</a:t>
            </a:r>
          </a:p>
          <a:p>
            <a:pPr marL="0" indent="0">
              <a:buNone/>
            </a:pPr>
            <a:r>
              <a:rPr lang="en-US" b="1" dirty="0"/>
              <a:t>}</a:t>
            </a:r>
          </a:p>
          <a:p>
            <a:pPr marL="0" indent="0">
              <a:buNone/>
            </a:pPr>
            <a:endParaRPr lang="en-US" b="1" dirty="0"/>
          </a:p>
        </p:txBody>
      </p:sp>
    </p:spTree>
    <p:extLst>
      <p:ext uri="{BB962C8B-B14F-4D97-AF65-F5344CB8AC3E}">
        <p14:creationId xmlns:p14="http://schemas.microsoft.com/office/powerpoint/2010/main" val="1963231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br>
              <a:rPr lang="en-US" sz="3200" dirty="0" smtClean="0"/>
            </a:br>
            <a:r>
              <a:rPr lang="en-US" sz="3200" dirty="0" smtClean="0"/>
              <a:t>Performance Results</a:t>
            </a:r>
            <a:endParaRPr lang="en-US" sz="3200" dirty="0"/>
          </a:p>
        </p:txBody>
      </p:sp>
      <p:sp>
        <p:nvSpPr>
          <p:cNvPr id="3" name="Text Placeholder 2"/>
          <p:cNvSpPr>
            <a:spLocks noGrp="1"/>
          </p:cNvSpPr>
          <p:nvPr>
            <p:ph type="body" sz="half" idx="1"/>
          </p:nvPr>
        </p:nvSpPr>
        <p:spPr>
          <a:xfrm>
            <a:off x="533400" y="1543050"/>
            <a:ext cx="7905750" cy="3009900"/>
          </a:xfrm>
        </p:spPr>
        <p:txBody>
          <a:bodyPr>
            <a:normAutofit/>
          </a:bodyPr>
          <a:lstStyle/>
          <a:p>
            <a:r>
              <a:rPr lang="en-US" sz="2000" smtClean="0"/>
              <a:t>Xeon </a:t>
            </a:r>
            <a:r>
              <a:rPr lang="en-US" sz="2000" smtClean="0"/>
              <a:t>268</a:t>
            </a:r>
            <a:r>
              <a:rPr lang="en-US" sz="2000" smtClean="0"/>
              <a:t>7W </a:t>
            </a:r>
            <a:r>
              <a:rPr lang="en-US" sz="2000" dirty="0" smtClean="0"/>
              <a:t>v3, w/ hand-coded AVX and FMA </a:t>
            </a:r>
            <a:r>
              <a:rPr lang="en-US" sz="2000" dirty="0" err="1" smtClean="0"/>
              <a:t>intrinsics</a:t>
            </a:r>
            <a:r>
              <a:rPr lang="en-US" sz="2000" dirty="0" smtClean="0"/>
              <a:t>: 20.7s</a:t>
            </a:r>
          </a:p>
          <a:p>
            <a:r>
              <a:rPr lang="en-US" sz="2000" dirty="0" smtClean="0"/>
              <a:t>Tesla K80 w/ </a:t>
            </a:r>
            <a:r>
              <a:rPr lang="en-US" sz="2000" dirty="0" err="1" smtClean="0"/>
              <a:t>OpenACC</a:t>
            </a:r>
            <a:r>
              <a:rPr lang="en-US" sz="2000" dirty="0" smtClean="0"/>
              <a:t>: </a:t>
            </a:r>
            <a:r>
              <a:rPr lang="en-US" sz="2000" b="1" dirty="0" smtClean="0"/>
              <a:t>6.5s  (3.2x speedup)</a:t>
            </a:r>
          </a:p>
          <a:p>
            <a:r>
              <a:rPr lang="en-US" sz="2000" dirty="0" err="1" smtClean="0"/>
              <a:t>OpenACC</a:t>
            </a:r>
            <a:r>
              <a:rPr lang="en-US" sz="2000" dirty="0" smtClean="0"/>
              <a:t> on K80 achieved 65% of theoretical peak memory bandwidth, with 2016 compiler and just a few lines of #pragma directives.  Excellent speedup for minimal changes to code.</a:t>
            </a:r>
          </a:p>
          <a:p>
            <a:r>
              <a:rPr lang="en-US" sz="2000" dirty="0" smtClean="0"/>
              <a:t>Future </a:t>
            </a:r>
            <a:r>
              <a:rPr lang="en-US" sz="2000" dirty="0" err="1" smtClean="0"/>
              <a:t>OpenACC</a:t>
            </a:r>
            <a:r>
              <a:rPr lang="en-US" sz="2000" dirty="0" smtClean="0"/>
              <a:t> compiler revs should provide higher performance yet</a:t>
            </a:r>
            <a:endParaRPr lang="en-US" sz="2000" dirty="0"/>
          </a:p>
        </p:txBody>
      </p:sp>
    </p:spTree>
    <p:extLst>
      <p:ext uri="{BB962C8B-B14F-4D97-AF65-F5344CB8AC3E}">
        <p14:creationId xmlns:p14="http://schemas.microsoft.com/office/powerpoint/2010/main" val="1187959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CUDA Center of Excellence,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t>
            </a:r>
            <a:r>
              <a:rPr lang="en-US" sz="1800" dirty="0"/>
              <a:t>ACI-1440026</a:t>
            </a:r>
            <a:endParaRPr lang="en-US" altLang="en-US" sz="1800" dirty="0" smtClean="0">
              <a:latin typeface="Arial" charset="0"/>
              <a:cs typeface="Arial" charset="0"/>
            </a:endParaRPr>
          </a:p>
          <a:p>
            <a:pPr marL="742950" lvl="1" indent="-342900" eaLnBrk="1" hangingPunct="1"/>
            <a:r>
              <a:rPr lang="en-US" altLang="en-US" sz="1800" dirty="0" smtClean="0">
                <a:latin typeface="Arial" charset="0"/>
                <a:cs typeface="Arial" charset="0"/>
              </a:rPr>
              <a:t>NIH support: 9P41GM104601, 5R01GM098243-02</a:t>
            </a: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Challenges 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defRPr/>
            </a:pPr>
            <a:r>
              <a:rPr lang="en-US" sz="1200" b="1" dirty="0"/>
              <a:t>Atomic Detail Visualization of Photosynthetic Membranes with GPU-Accelerated Ray Tracing. </a:t>
            </a:r>
            <a:r>
              <a:rPr lang="en-US" sz="1200" b="1" dirty="0" smtClean="0"/>
              <a:t> </a:t>
            </a:r>
            <a:r>
              <a:rPr lang="en-US" sz="1200" dirty="0" smtClean="0"/>
              <a:t>J</a:t>
            </a:r>
            <a:r>
              <a:rPr lang="en-US" sz="1200" dirty="0"/>
              <a:t>. E. Stone, M. </a:t>
            </a:r>
            <a:r>
              <a:rPr lang="en-US" sz="1200" dirty="0" err="1"/>
              <a:t>Sener</a:t>
            </a:r>
            <a:r>
              <a:rPr lang="en-US" sz="1200" dirty="0"/>
              <a:t>, K. L. </a:t>
            </a:r>
            <a:r>
              <a:rPr lang="en-US" sz="1200" dirty="0" err="1"/>
              <a:t>Vandivort</a:t>
            </a:r>
            <a:r>
              <a:rPr lang="en-US" sz="1200" dirty="0"/>
              <a:t>, A. Barragan, A. </a:t>
            </a:r>
            <a:r>
              <a:rPr lang="en-US" sz="1200" dirty="0" err="1" smtClean="0"/>
              <a:t>Singharoy</a:t>
            </a:r>
            <a:r>
              <a:rPr lang="en-US" sz="1200" dirty="0"/>
              <a:t>, I. </a:t>
            </a:r>
            <a:r>
              <a:rPr lang="en-US" sz="1200" dirty="0" err="1"/>
              <a:t>Teo</a:t>
            </a:r>
            <a:r>
              <a:rPr lang="en-US" sz="1200" dirty="0"/>
              <a:t>, J. V. Ribeiro, B. </a:t>
            </a:r>
            <a:r>
              <a:rPr lang="en-US" sz="1200" dirty="0" err="1"/>
              <a:t>Isralewitz</a:t>
            </a:r>
            <a:r>
              <a:rPr lang="en-US" sz="1200" dirty="0"/>
              <a:t>, B. Liu, B.-C. Goh, J. C. Phillips, C. MacGregor-</a:t>
            </a:r>
            <a:r>
              <a:rPr lang="en-US" sz="1200" dirty="0" err="1"/>
              <a:t>Chatwin</a:t>
            </a:r>
            <a:r>
              <a:rPr lang="en-US" sz="1200" dirty="0"/>
              <a:t>, M. P. Johnson, L. F. </a:t>
            </a:r>
            <a:r>
              <a:rPr lang="en-US" sz="1200" dirty="0" err="1"/>
              <a:t>Kourkoutis</a:t>
            </a:r>
            <a:r>
              <a:rPr lang="en-US" sz="1200" dirty="0"/>
              <a:t>, C. Neil Hunter, and K. </a:t>
            </a:r>
            <a:r>
              <a:rPr lang="en-US" sz="1200" dirty="0" err="1"/>
              <a:t>Schulten</a:t>
            </a:r>
            <a:r>
              <a:rPr lang="en-US" sz="1200" dirty="0"/>
              <a:t>.  J. Parallel Computing, </a:t>
            </a:r>
            <a:r>
              <a:rPr lang="en-US" sz="1200" dirty="0" smtClean="0"/>
              <a:t>55:17-27,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145465850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10000"/>
          </a:bodyPr>
          <a:lstStyle/>
          <a:p>
            <a:pPr>
              <a:lnSpc>
                <a:spcPct val="90000"/>
              </a:lnSpc>
            </a:pPr>
            <a:r>
              <a:rPr lang="en-US" sz="1400" b="1" dirty="0"/>
              <a:t>Chemical 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122126822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417655937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78785849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3492953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897679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defRPr/>
            </a:pPr>
            <a:r>
              <a:rPr lang="en-US" altLang="en-US" sz="3200" kern="0" dirty="0" smtClean="0">
                <a:cs typeface="Arial" panose="020B0604020202020204" pitchFamily="34" charset="0"/>
              </a:rPr>
              <a:t>VMD </a:t>
            </a:r>
            <a:r>
              <a:rPr lang="en-US" altLang="en-US" sz="3200" kern="0" dirty="0" err="1" smtClean="0">
                <a:cs typeface="Arial" panose="020B0604020202020204" pitchFamily="34" charset="0"/>
              </a:rPr>
              <a:t>Petascale</a:t>
            </a:r>
            <a:r>
              <a:rPr lang="en-US" altLang="en-US" sz="3200" kern="0" dirty="0" smtClean="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93804"/>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cs typeface="Arial" panose="020B0604020202020204" pitchFamily="34" charset="0"/>
              </a:rPr>
              <a:t>Analyze/visualize large trajectories too large to transfer off-site:</a:t>
            </a:r>
          </a:p>
          <a:p>
            <a:pPr lvl="1" eaLnBrk="1" hangingPunct="1">
              <a:defRPr/>
            </a:pPr>
            <a:r>
              <a:rPr lang="en-US" altLang="en-US" sz="1400" kern="0" dirty="0" smtClean="0">
                <a:cs typeface="Arial" panose="020B0604020202020204" pitchFamily="34" charset="0"/>
              </a:rPr>
              <a:t>User-defined parallel analysis operations, data types</a:t>
            </a:r>
          </a:p>
          <a:p>
            <a:pPr lvl="1" eaLnBrk="1" hangingPunct="1">
              <a:defRPr/>
            </a:pPr>
            <a:r>
              <a:rPr lang="en-US" altLang="en-US" sz="1400" kern="0" dirty="0" smtClean="0">
                <a:cs typeface="Arial" panose="020B0604020202020204" pitchFamily="34" charset="0"/>
              </a:rPr>
              <a:t>Parallel rendering, movie making</a:t>
            </a:r>
          </a:p>
          <a:p>
            <a:pPr eaLnBrk="1" hangingPunct="1">
              <a:defRPr/>
            </a:pPr>
            <a:r>
              <a:rPr lang="en-US" altLang="en-US" sz="1600" kern="0" dirty="0" smtClean="0">
                <a:cs typeface="Arial" panose="020B0604020202020204" pitchFamily="34" charset="0"/>
              </a:rPr>
              <a:t>Supports GPU-accelerated Cray XK7 nodes for both visualization and analysis:</a:t>
            </a:r>
          </a:p>
          <a:p>
            <a:pPr lvl="1" eaLnBrk="1" hangingPunct="1">
              <a:defRPr/>
            </a:pPr>
            <a:r>
              <a:rPr lang="en-US" altLang="en-US" sz="1400" b="1" dirty="0" smtClean="0">
                <a:cs typeface="Arial" panose="020B0604020202020204" pitchFamily="34" charset="0"/>
              </a:rPr>
              <a:t>GPU accelerated trajectory analysis w/ CUDA</a:t>
            </a:r>
          </a:p>
          <a:p>
            <a:pPr lvl="1" eaLnBrk="1" hangingPunct="1">
              <a:defRPr/>
            </a:pPr>
            <a:r>
              <a:rPr lang="en-US" altLang="en-US" sz="1400" b="1" dirty="0" smtClean="0">
                <a:cs typeface="Arial" panose="020B0604020202020204" pitchFamily="34" charset="0"/>
              </a:rPr>
              <a:t>OpenGL and GPU ray tracing for visualization and movie rendering</a:t>
            </a:r>
          </a:p>
          <a:p>
            <a:pPr eaLnBrk="1" hangingPunct="1">
              <a:defRPr/>
            </a:pPr>
            <a:r>
              <a:rPr lang="en-US" altLang="en-US" sz="1600" kern="0" dirty="0" smtClean="0">
                <a:cs typeface="Arial" panose="020B0604020202020204" pitchFamily="34" charset="0"/>
              </a:rPr>
              <a:t>Parallel I/O rates up to </a:t>
            </a:r>
            <a:r>
              <a:rPr lang="en-US" altLang="en-US" sz="1600" b="1" kern="0" dirty="0" smtClean="0">
                <a:cs typeface="Arial" panose="020B0604020202020204" pitchFamily="34" charset="0"/>
              </a:rPr>
              <a:t>275 GB/sec</a:t>
            </a:r>
            <a:r>
              <a:rPr lang="en-US" altLang="en-US" sz="1600" kern="0" dirty="0" smtClean="0">
                <a:cs typeface="Arial" panose="020B0604020202020204" pitchFamily="34" charset="0"/>
              </a:rPr>
              <a:t> on 8192 Cray XE6 nodes – can read in </a:t>
            </a:r>
            <a:r>
              <a:rPr lang="en-US" altLang="en-US" sz="1600" b="1" kern="0" dirty="0" smtClean="0">
                <a:cs typeface="Arial" panose="020B0604020202020204" pitchFamily="34" charset="0"/>
              </a:rPr>
              <a:t>231 TB in 15 minutes!</a:t>
            </a:r>
          </a:p>
          <a:p>
            <a:pPr algn="ctr" eaLnBrk="1" hangingPunct="1">
              <a:buFont typeface="Times New Roman" pitchFamily="18" charset="0"/>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Font typeface="Times New Roman" pitchFamily="18" charset="0"/>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315725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CSA Blue Waters GPU-accelerated Super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38" y="0"/>
            <a:ext cx="23685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3" y="2616053"/>
            <a:ext cx="2668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itle 1"/>
          <p:cNvSpPr>
            <a:spLocks noGrp="1"/>
          </p:cNvSpPr>
          <p:nvPr>
            <p:ph type="title"/>
          </p:nvPr>
        </p:nvSpPr>
        <p:spPr>
          <a:xfrm>
            <a:off x="127000" y="206375"/>
            <a:ext cx="6426200" cy="952500"/>
          </a:xfrm>
        </p:spPr>
        <p:txBody>
          <a:bodyPr>
            <a:normAutofit fontScale="90000"/>
          </a:bodyPr>
          <a:lstStyle/>
          <a:p>
            <a:pPr eaLnBrk="1" hangingPunct="1"/>
            <a:r>
              <a:rPr lang="en-US" altLang="en-US" sz="3600" b="1" i="1" smtClean="0">
                <a:latin typeface="Arial" pitchFamily="34" charset="0"/>
              </a:rPr>
              <a:t>Interactive Remote </a:t>
            </a:r>
            <a:r>
              <a:rPr lang="en-US" altLang="en-US" sz="3600" smtClean="0">
                <a:latin typeface="Arial" pitchFamily="34" charset="0"/>
              </a:rPr>
              <a:t>Visualization and Analysis</a:t>
            </a:r>
          </a:p>
        </p:txBody>
      </p:sp>
      <p:sp>
        <p:nvSpPr>
          <p:cNvPr id="3" name="Content Placeholder 2"/>
          <p:cNvSpPr>
            <a:spLocks noGrp="1"/>
          </p:cNvSpPr>
          <p:nvPr>
            <p:ph idx="1"/>
          </p:nvPr>
        </p:nvSpPr>
        <p:spPr>
          <a:xfrm>
            <a:off x="127000" y="1311275"/>
            <a:ext cx="6348413" cy="3462744"/>
          </a:xfrm>
        </p:spPr>
        <p:txBody>
          <a:bodyPr rtlCol="0">
            <a:normAutofit lnSpcReduction="10000"/>
          </a:bodyPr>
          <a:lstStyle/>
          <a:p>
            <a:pPr marL="342826" indent="-342826" defTabSz="457101" eaLnBrk="1" fontAlgn="auto" hangingPunct="1">
              <a:spcAft>
                <a:spcPts val="0"/>
              </a:spcAft>
              <a:buFont typeface="Arial"/>
              <a:buChar char="•"/>
              <a:defRPr/>
            </a:pPr>
            <a:r>
              <a:rPr lang="en-US" sz="2400" dirty="0" smtClean="0"/>
              <a:t>Enabled by hardware H.264/H.265 video encode/decode</a:t>
            </a:r>
          </a:p>
          <a:p>
            <a:pPr marL="342826" indent="-342826" defTabSz="457101" eaLnBrk="1" fontAlgn="auto" hangingPunct="1">
              <a:spcAft>
                <a:spcPts val="0"/>
              </a:spcAft>
              <a:buFont typeface="Arial"/>
              <a:buChar char="•"/>
              <a:defRPr/>
            </a:pPr>
            <a:r>
              <a:rPr lang="en-US" sz="2400" dirty="0" smtClean="0"/>
              <a:t>Enable visualization and analyses not possible with conventional workstations</a:t>
            </a:r>
          </a:p>
          <a:p>
            <a:pPr marL="342826" indent="-342826" defTabSz="457101" eaLnBrk="1" fontAlgn="auto" hangingPunct="1">
              <a:spcAft>
                <a:spcPts val="0"/>
              </a:spcAft>
              <a:buFont typeface="Arial"/>
              <a:buChar char="•"/>
              <a:defRPr/>
            </a:pPr>
            <a:r>
              <a:rPr lang="en-US" sz="2400" dirty="0" smtClean="0"/>
              <a:t>Access data located anywhere in the world </a:t>
            </a:r>
          </a:p>
          <a:p>
            <a:pPr marL="742789" lvl="1" indent="-285688" defTabSz="457101" eaLnBrk="1" fontAlgn="auto" hangingPunct="1">
              <a:spcAft>
                <a:spcPts val="0"/>
              </a:spcAft>
              <a:buFont typeface="Arial"/>
              <a:buChar char="–"/>
              <a:defRPr/>
            </a:pPr>
            <a:r>
              <a:rPr lang="en-US" sz="2000" dirty="0" smtClean="0"/>
              <a:t>Same VMD session available to any device</a:t>
            </a:r>
          </a:p>
          <a:p>
            <a:pPr>
              <a:defRPr/>
            </a:pPr>
            <a:r>
              <a:rPr lang="en-US" sz="2400" dirty="0" smtClean="0"/>
              <a:t>Linux prototype in-development using NVIDIA </a:t>
            </a:r>
            <a:r>
              <a:rPr lang="en-US" sz="2400" dirty="0"/>
              <a:t>Video Codec SDK, easy-to-use </a:t>
            </a:r>
            <a:r>
              <a:rPr lang="en-US" sz="2400" b="1" i="1" dirty="0" err="1"/>
              <a:t>NvPipe</a:t>
            </a:r>
            <a:r>
              <a:rPr lang="en-US" sz="2400" dirty="0"/>
              <a:t> </a:t>
            </a:r>
            <a:r>
              <a:rPr lang="en-US" sz="2400" dirty="0" smtClean="0"/>
              <a:t>wrapper library</a:t>
            </a:r>
          </a:p>
          <a:p>
            <a:pPr marL="0" indent="0" defTabSz="457101" eaLnBrk="1" fontAlgn="auto" hangingPunct="1">
              <a:spcAft>
                <a:spcPts val="0"/>
              </a:spcAft>
              <a:buFont typeface="Arial"/>
              <a:buNone/>
              <a:defRPr/>
            </a:pPr>
            <a:endParaRPr lang="en-US" sz="2400" dirty="0" smtClean="0"/>
          </a:p>
        </p:txBody>
      </p:sp>
      <p:cxnSp>
        <p:nvCxnSpPr>
          <p:cNvPr id="9" name="Straight Arrow Connector 8"/>
          <p:cNvCxnSpPr/>
          <p:nvPr/>
        </p:nvCxnSpPr>
        <p:spPr>
          <a:xfrm flipH="1">
            <a:off x="7070651" y="1657350"/>
            <a:ext cx="393774" cy="1862027"/>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88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05" y="457200"/>
            <a:ext cx="8420986" cy="856060"/>
          </a:xfrm>
        </p:spPr>
        <p:txBody>
          <a:bodyPr>
            <a:normAutofit/>
          </a:bodyPr>
          <a:lstStyle/>
          <a:p>
            <a:r>
              <a:rPr lang="en-US" sz="3600" dirty="0" smtClean="0"/>
              <a:t>NVIDIA Video CODEC SDK and </a:t>
            </a:r>
            <a:r>
              <a:rPr lang="en-US" sz="3600" dirty="0" err="1" smtClean="0"/>
              <a:t>NvPipe</a:t>
            </a:r>
            <a:endParaRPr lang="en-US" sz="3600" dirty="0"/>
          </a:p>
        </p:txBody>
      </p:sp>
      <p:sp>
        <p:nvSpPr>
          <p:cNvPr id="5" name="Text Placeholder 4"/>
          <p:cNvSpPr>
            <a:spLocks noGrp="1"/>
          </p:cNvSpPr>
          <p:nvPr>
            <p:ph type="body" sz="half" idx="1"/>
          </p:nvPr>
        </p:nvSpPr>
        <p:spPr>
          <a:xfrm>
            <a:off x="159488" y="1331865"/>
            <a:ext cx="4642037" cy="3335827"/>
          </a:xfrm>
        </p:spPr>
        <p:txBody>
          <a:bodyPr>
            <a:normAutofit/>
          </a:bodyPr>
          <a:lstStyle/>
          <a:p>
            <a:r>
              <a:rPr lang="en-US" sz="1600" dirty="0" smtClean="0"/>
              <a:t>GPUs (Kepler-on) include NVENC and NVDEC video codec acceleration hardware </a:t>
            </a:r>
          </a:p>
          <a:p>
            <a:r>
              <a:rPr lang="en-US" sz="1600" dirty="0" smtClean="0"/>
              <a:t>Independent of GPU compute hardware</a:t>
            </a:r>
          </a:p>
          <a:p>
            <a:r>
              <a:rPr lang="en-US" sz="1600" dirty="0" smtClean="0"/>
              <a:t>Hardware-accelerated codecs can </a:t>
            </a:r>
            <a:r>
              <a:rPr lang="en-US" sz="1600" b="1" i="1" dirty="0" smtClean="0"/>
              <a:t>overlap</a:t>
            </a:r>
            <a:r>
              <a:rPr lang="en-US" sz="1600" dirty="0" smtClean="0"/>
              <a:t> with interactive </a:t>
            </a:r>
            <a:r>
              <a:rPr lang="en-US" sz="1600" b="1" dirty="0" smtClean="0"/>
              <a:t>rendering</a:t>
            </a:r>
            <a:r>
              <a:rPr lang="en-US" sz="1600" dirty="0" smtClean="0"/>
              <a:t>, and </a:t>
            </a:r>
            <a:r>
              <a:rPr lang="en-US" sz="1600" b="1" dirty="0" smtClean="0"/>
              <a:t>computation</a:t>
            </a:r>
          </a:p>
          <a:p>
            <a:r>
              <a:rPr lang="en-US" sz="1600" b="1" i="1" dirty="0" err="1" smtClean="0"/>
              <a:t>NvPipe</a:t>
            </a:r>
            <a:r>
              <a:rPr lang="en-US" sz="1600" dirty="0"/>
              <a:t> </a:t>
            </a:r>
            <a:r>
              <a:rPr lang="en-US" sz="1600" dirty="0" smtClean="0"/>
              <a:t>provides an easy to use API for interactive video streaming, abstracting many low level codec details, ideal for basic remote visualization implementations: </a:t>
            </a:r>
            <a:r>
              <a:rPr lang="en-US" sz="1600" b="1" dirty="0" smtClean="0"/>
              <a:t>https://</a:t>
            </a:r>
            <a:r>
              <a:rPr lang="en-US" sz="1600" b="1" dirty="0"/>
              <a:t>github.com/NVIDIA/NvPipe</a:t>
            </a:r>
          </a:p>
        </p:txBody>
      </p:sp>
      <p:pic>
        <p:nvPicPr>
          <p:cNvPr id="4" name="Content Placeholder 3"/>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4801526" y="1485899"/>
            <a:ext cx="4285443" cy="2246129"/>
          </a:xfrm>
        </p:spPr>
      </p:pic>
    </p:spTree>
    <p:extLst>
      <p:ext uri="{BB962C8B-B14F-4D97-AF65-F5344CB8AC3E}">
        <p14:creationId xmlns:p14="http://schemas.microsoft.com/office/powerpoint/2010/main" val="3507782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clipArt" sz="half" idx="2"/>
          </p:nvPr>
        </p:nvPicPr>
        <p:blipFill rotWithShape="1">
          <a:blip r:embed="rId2">
            <a:extLst>
              <a:ext uri="{28A0092B-C50C-407E-A947-70E740481C1C}">
                <a14:useLocalDpi xmlns:a14="http://schemas.microsoft.com/office/drawing/2010/main" val="0"/>
              </a:ext>
            </a:extLst>
          </a:blip>
          <a:srcRect r="51553"/>
          <a:stretch/>
        </p:blipFill>
        <p:spPr>
          <a:xfrm>
            <a:off x="6790322" y="2597142"/>
            <a:ext cx="2353678" cy="2546358"/>
          </a:xfrm>
        </p:spPr>
      </p:pic>
      <p:sp>
        <p:nvSpPr>
          <p:cNvPr id="2" name="Title 1"/>
          <p:cNvSpPr>
            <a:spLocks noGrp="1"/>
          </p:cNvSpPr>
          <p:nvPr>
            <p:ph type="title"/>
          </p:nvPr>
        </p:nvSpPr>
        <p:spPr>
          <a:xfrm>
            <a:off x="393405" y="106326"/>
            <a:ext cx="8420986" cy="856060"/>
          </a:xfrm>
        </p:spPr>
        <p:txBody>
          <a:bodyPr>
            <a:normAutofit fontScale="90000"/>
          </a:bodyPr>
          <a:lstStyle/>
          <a:p>
            <a:r>
              <a:rPr lang="en-US" sz="3600" dirty="0" err="1" smtClean="0"/>
              <a:t>NvPipe</a:t>
            </a:r>
            <a:r>
              <a:rPr lang="en-US" sz="3600" dirty="0" smtClean="0"/>
              <a:t/>
            </a:r>
            <a:br>
              <a:rPr lang="en-US" sz="3600" dirty="0" smtClean="0"/>
            </a:br>
            <a:r>
              <a:rPr lang="en-US" sz="2200" b="1" dirty="0"/>
              <a:t>https://</a:t>
            </a:r>
            <a:r>
              <a:rPr lang="en-US" sz="2200" b="1" dirty="0" smtClean="0"/>
              <a:t>github.com/NVIDIA/NvPipe</a:t>
            </a:r>
            <a:endParaRPr lang="en-US" sz="3600" dirty="0"/>
          </a:p>
        </p:txBody>
      </p:sp>
      <p:sp>
        <p:nvSpPr>
          <p:cNvPr id="5" name="Text Placeholder 4"/>
          <p:cNvSpPr>
            <a:spLocks noGrp="1"/>
          </p:cNvSpPr>
          <p:nvPr>
            <p:ph type="body" sz="half" idx="1"/>
          </p:nvPr>
        </p:nvSpPr>
        <p:spPr>
          <a:xfrm>
            <a:off x="159487" y="962385"/>
            <a:ext cx="7176977" cy="3779735"/>
          </a:xfrm>
        </p:spPr>
        <p:txBody>
          <a:bodyPr>
            <a:normAutofit fontScale="62500" lnSpcReduction="20000"/>
          </a:bodyPr>
          <a:lstStyle/>
          <a:p>
            <a:r>
              <a:rPr lang="en-US" sz="2400" dirty="0"/>
              <a:t>S</a:t>
            </a:r>
            <a:r>
              <a:rPr lang="en-US" sz="2400" dirty="0" smtClean="0"/>
              <a:t>implified API for producing a basic encoder/decoder system.</a:t>
            </a:r>
          </a:p>
          <a:p>
            <a:r>
              <a:rPr lang="en-US" sz="2400" b="1" dirty="0" smtClean="0"/>
              <a:t>Roughly 100 lines of code for basic encode/decode “Hello World” loops with minimal error handling logic</a:t>
            </a:r>
          </a:p>
          <a:p>
            <a:r>
              <a:rPr lang="en-US" sz="2400" dirty="0" smtClean="0"/>
              <a:t>Encode/decode ends up being </a:t>
            </a:r>
            <a:r>
              <a:rPr lang="en-US" sz="2400" b="1" dirty="0" smtClean="0"/>
              <a:t>simpler than your networking code </a:t>
            </a:r>
            <a:r>
              <a:rPr lang="en-US" sz="2400" b="1" dirty="0" smtClean="0">
                <a:sym typeface="Wingdings" panose="05000000000000000000" pitchFamily="2" charset="2"/>
              </a:rPr>
              <a:t></a:t>
            </a:r>
            <a:endParaRPr lang="en-US" sz="2400" b="1" dirty="0" smtClean="0"/>
          </a:p>
          <a:p>
            <a:r>
              <a:rPr lang="en-US" sz="2400" dirty="0" smtClean="0"/>
              <a:t>Encode loop structure:</a:t>
            </a:r>
          </a:p>
          <a:p>
            <a:pPr lvl="1"/>
            <a:r>
              <a:rPr lang="en-US" sz="2000" dirty="0" smtClean="0"/>
              <a:t>User selects encoder type</a:t>
            </a:r>
            <a:r>
              <a:rPr lang="en-US" sz="2000" b="1" i="1" dirty="0" smtClean="0"/>
              <a:t>, e.g. NVPIPE_H264_NV</a:t>
            </a:r>
            <a:r>
              <a:rPr lang="en-US" sz="2000" dirty="0" smtClean="0"/>
              <a:t>, and target encoder bitrate parameter</a:t>
            </a:r>
          </a:p>
          <a:p>
            <a:pPr lvl="1"/>
            <a:r>
              <a:rPr lang="en-US" sz="2000" dirty="0" smtClean="0"/>
              <a:t>User provides uncompressed </a:t>
            </a:r>
            <a:r>
              <a:rPr lang="en-US" sz="2000" b="1" dirty="0" smtClean="0"/>
              <a:t>RGB</a:t>
            </a:r>
            <a:r>
              <a:rPr lang="en-US" sz="2000" dirty="0" smtClean="0"/>
              <a:t> or </a:t>
            </a:r>
            <a:r>
              <a:rPr lang="en-US" sz="2000" b="1" dirty="0" smtClean="0"/>
              <a:t>RGBA</a:t>
            </a:r>
            <a:r>
              <a:rPr lang="en-US" sz="2000" dirty="0" smtClean="0"/>
              <a:t> image buffer, image dimensions, and size of the output memory buffer</a:t>
            </a:r>
          </a:p>
          <a:p>
            <a:pPr lvl="1"/>
            <a:r>
              <a:rPr lang="en-US" sz="2000" dirty="0" err="1" smtClean="0"/>
              <a:t>NvPipe</a:t>
            </a:r>
            <a:r>
              <a:rPr lang="en-US" sz="2000" dirty="0" smtClean="0"/>
              <a:t> compresses the frame using the NVENC hardware encoder, and returns the number of bytes of output written to the output buffer</a:t>
            </a:r>
          </a:p>
          <a:p>
            <a:r>
              <a:rPr lang="en-US" sz="2400" dirty="0" smtClean="0"/>
              <a:t>Symmetric decode loop structure:</a:t>
            </a:r>
          </a:p>
          <a:p>
            <a:pPr lvl="1"/>
            <a:r>
              <a:rPr lang="en-US" sz="2000" dirty="0" smtClean="0"/>
              <a:t>Provide decoder with compressed buffer, buffer size in bytes, and image dimensions as input</a:t>
            </a:r>
          </a:p>
          <a:p>
            <a:pPr lvl="1"/>
            <a:r>
              <a:rPr lang="en-US" sz="2000" dirty="0" smtClean="0"/>
              <a:t>Decoder produces uncompressed output image</a:t>
            </a:r>
          </a:p>
          <a:p>
            <a:r>
              <a:rPr lang="en-US" sz="2400" dirty="0" smtClean="0"/>
              <a:t>Optionally supports FFMPEG back-ends (but I haven’t tried those yet)</a:t>
            </a:r>
            <a:endParaRPr lang="en-US" sz="2400" dirty="0"/>
          </a:p>
        </p:txBody>
      </p:sp>
    </p:spTree>
    <p:extLst>
      <p:ext uri="{BB962C8B-B14F-4D97-AF65-F5344CB8AC3E}">
        <p14:creationId xmlns:p14="http://schemas.microsoft.com/office/powerpoint/2010/main" val="2191791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3718</TotalTime>
  <Words>6373</Words>
  <Application>Microsoft Office PowerPoint</Application>
  <PresentationFormat>On-screen Show (16:9)</PresentationFormat>
  <Paragraphs>592</Paragraphs>
  <Slides>55</Slides>
  <Notes>17</Notes>
  <HiddenSlides>0</HiddenSlides>
  <MMClips>0</MMClips>
  <ScaleCrop>false</ScaleCrop>
  <HeadingPairs>
    <vt:vector size="4" baseType="variant">
      <vt:variant>
        <vt:lpstr>Theme</vt:lpstr>
      </vt:variant>
      <vt:variant>
        <vt:i4>3</vt:i4>
      </vt:variant>
      <vt:variant>
        <vt:lpstr>Slide Titles</vt:lpstr>
      </vt:variant>
      <vt:variant>
        <vt:i4>55</vt:i4>
      </vt:variant>
    </vt:vector>
  </HeadingPairs>
  <TitlesOfParts>
    <vt:vector size="58" baseType="lpstr">
      <vt:lpstr>Office Theme</vt:lpstr>
      <vt:lpstr>PPT_Temp_Corp_16x9_BLK_2007</vt:lpstr>
      <vt:lpstr>Presentations (Wide Screen)</vt:lpstr>
      <vt:lpstr>VMD: GPU-Accelerated Analysis of  Biomolecular and Cellular Simulations</vt:lpstr>
      <vt:lpstr>PowerPoint Presentation</vt:lpstr>
      <vt:lpstr>VMD Interoperability Serves Many Communities</vt:lpstr>
      <vt:lpstr>10 Years of GPU Computing in VMD</vt:lpstr>
      <vt:lpstr>Goal: A Computational Microscope</vt:lpstr>
      <vt:lpstr>PowerPoint Presentation</vt:lpstr>
      <vt:lpstr>Interactive Remote Visualization and Analysis</vt:lpstr>
      <vt:lpstr>NVIDIA Video CODEC SDK and NvPipe</vt:lpstr>
      <vt:lpstr>NvPipe https://github.com/NVIDIA/NvPipe</vt:lpstr>
      <vt:lpstr>VMD 1.9.3 supports EGL for in-situ and parallel rendering on clouds, clusters, and supercomputers</vt:lpstr>
      <vt:lpstr>PowerPoint Presentation</vt:lpstr>
      <vt:lpstr>EGL Is Supported Now!</vt:lpstr>
      <vt:lpstr>PowerPoint Presentation</vt:lpstr>
      <vt:lpstr>Benefits of CS Storm NVLink Peer-to-Peer GPU Communication for VMD</vt:lpstr>
      <vt:lpstr>VMD w/ OptiX 4.1</vt:lpstr>
      <vt:lpstr>Lighting Comparison, STMV Capsid</vt:lpstr>
      <vt:lpstr>Preparation, Visualization, Analysis  of All-Atom Cell-Scale Simulations</vt:lpstr>
      <vt:lpstr>Proto-Cell Rendered with VMD+OptiX</vt:lpstr>
      <vt:lpstr>Interactive Ray Tracing of Cells</vt:lpstr>
      <vt:lpstr>VMD Molecule Instancing: In-Progress Development</vt:lpstr>
      <vt:lpstr>Stereoscopic Panorama Ray Tracing w/ OptiX</vt:lpstr>
      <vt:lpstr>VMD Planetarium Dome Master Camera</vt:lpstr>
      <vt:lpstr>CADENS “Birth of Planet Earth”       Planetarium Dome Master Test Frames</vt:lpstr>
      <vt:lpstr>Molecular Dynamics Flexible Fitting (MDFF)</vt:lpstr>
      <vt:lpstr>PowerPoint Presentation</vt:lpstr>
      <vt:lpstr>PowerPoint Presentation</vt:lpstr>
      <vt:lpstr>Evaluating Quality-of-Fit for Structures Solved by Hybrid Fitting Methods</vt:lpstr>
      <vt:lpstr>Evaluating Quality-of-Fit for Structures Solved by Hybrid Fitting Methods</vt:lpstr>
      <vt:lpstr>GPUs Can Reduce MDFF Trajectory Analysis Runtimes from Hours to Minutes</vt:lpstr>
      <vt:lpstr>MDFF Density Map Algorithm</vt:lpstr>
      <vt:lpstr>Single-Pass MDFF GPU Cross-Correlation</vt:lpstr>
      <vt:lpstr>Parallel MDFF Cross Correlation Analysis on Cray XK7 </vt:lpstr>
      <vt:lpstr>VMD Tesla P100 Cross Correlation Performance Rabbit Hemorrhagic Disease Virus: 702K atoms, 6.5Å resolution  P100 Die-Stacked Mem Accelerates Bandwidth Intensive Calculation</vt:lpstr>
      <vt:lpstr>VMD Tesla P100 Performance for C60  Molecular Orbitals, 516x519x507 grid </vt:lpstr>
      <vt:lpstr>Molecular Orbitals w/ NVRTC JIT</vt:lpstr>
      <vt:lpstr>MO GPU Parallel Decomposition</vt:lpstr>
      <vt:lpstr>MO Kernel for One Grid Point  (Naive C)</vt:lpstr>
      <vt:lpstr>MO Kernel Structure, Opportunity for NRTC JIT… Data-driven execution, but representative loop trip counts in (…)</vt:lpstr>
      <vt:lpstr>Molecular Orbital Computation and Display Process Runtime Kernel Generation, NVRTC Just-In-Time (JIT) Compilation</vt:lpstr>
      <vt:lpstr>PowerPoint Presentation</vt:lpstr>
      <vt:lpstr>PowerPoint Presentation</vt:lpstr>
      <vt:lpstr>Challenges Adapting Large Software Systems for State-of-the-Art Hardware Platforms</vt:lpstr>
      <vt:lpstr>Directive-Based Parallel Programming with OpenACC</vt:lpstr>
      <vt:lpstr>Clustering Analysis of Molecular Dynamics Trajectories</vt:lpstr>
      <vt:lpstr>Serial QCP RMSD Inner Product Loop</vt:lpstr>
      <vt:lpstr>OpenACC QCP RMSD Inner Product Loop</vt:lpstr>
      <vt:lpstr>OpenACC QCP RMSD Inner Product Loop Performance Results</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616</cp:revision>
  <cp:lastPrinted>2013-10-08T16:33:51Z</cp:lastPrinted>
  <dcterms:created xsi:type="dcterms:W3CDTF">2010-04-12T23:12:02Z</dcterms:created>
  <dcterms:modified xsi:type="dcterms:W3CDTF">2017-05-27T05:05:44Z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