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6327"/>
  </p:normalViewPr>
  <p:slideViewPr>
    <p:cSldViewPr snapToGrid="0" showGuides="1">
      <p:cViewPr varScale="1">
        <p:scale>
          <a:sx n="128" d="100"/>
          <a:sy n="128" d="100"/>
        </p:scale>
        <p:origin x="480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422246-D281-98EC-80DF-90DB210D3D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53A9A5-77D8-C2A2-DB22-EF95B209BD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2DED0E-71CA-0225-6640-C2FF0D4C80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6C486-6BCB-BA40-BDEB-DEEDEC5C9E7D}" type="datetimeFigureOut">
              <a:rPr lang="en-US" smtClean="0"/>
              <a:t>3/13/24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219F65-058A-B2A6-0809-1FF2AFDC2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785A5F-03D4-9C5F-0590-9B79DD0A7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036B8-2F48-B447-90AC-80AF4840D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472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9228D6-82A7-AE40-DE6B-536D10F1A1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858DD6-7497-349C-4BF8-4A6690C27E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CEA91E-871B-2593-3E53-18C891745F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6C486-6BCB-BA40-BDEB-DEEDEC5C9E7D}" type="datetimeFigureOut">
              <a:rPr lang="en-US" smtClean="0"/>
              <a:t>3/13/24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874193-FC7C-1E3B-88E5-5E123612DE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F6E1BA-5767-8137-858D-BA621E6F5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036B8-2F48-B447-90AC-80AF4840D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712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60B66F2-D916-B05B-4335-5A1C957243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F90A1E-B026-EA5B-657E-9B0577C018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178225-B106-FC1F-7BF9-08E136A57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6C486-6BCB-BA40-BDEB-DEEDEC5C9E7D}" type="datetimeFigureOut">
              <a:rPr lang="en-US" smtClean="0"/>
              <a:t>3/13/24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B57D5F-A5AF-4950-8490-6A81E2575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9FA42D-B529-E4E5-7422-75E527D68E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036B8-2F48-B447-90AC-80AF4840D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960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0AE7CF-5195-4B1A-77ED-B2F5A6B96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E344E-CEE8-8C80-C02C-985250345F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D5E5AC-08DB-914E-F9DA-E1A4995644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6C486-6BCB-BA40-BDEB-DEEDEC5C9E7D}" type="datetimeFigureOut">
              <a:rPr lang="en-US" smtClean="0"/>
              <a:t>3/13/24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DEBB2D-12CF-D069-E537-A7BAF9E3B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004849-DE6E-A795-04A6-F1D5FAA95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036B8-2F48-B447-90AC-80AF4840D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699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AE460-BA86-F7C6-0451-B0A80F15F3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45BA31-F3A3-80BC-4ADB-600654C28C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34ADA6-5BF3-7777-BE3D-FE5F40D7A6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6C486-6BCB-BA40-BDEB-DEEDEC5C9E7D}" type="datetimeFigureOut">
              <a:rPr lang="en-US" smtClean="0"/>
              <a:t>3/13/24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F90763-2EE3-F506-96AC-908BA82A1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1FEF6F-E19E-EBE2-6B29-65A9B89C4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036B8-2F48-B447-90AC-80AF4840D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503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6C5D7E-76E8-D473-5E73-933085B367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F4FB86-474A-77A5-0193-95DD159AF3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E93E04-8A2C-1032-58E3-413B19B01E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2799B0-3116-9F5E-0F83-5B7B57AE21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6C486-6BCB-BA40-BDEB-DEEDEC5C9E7D}" type="datetimeFigureOut">
              <a:rPr lang="en-US" smtClean="0"/>
              <a:t>3/13/24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57F83D-5A57-22DB-BDE8-70DDDC9B4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32356C-F159-CB9D-8589-16419260B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036B8-2F48-B447-90AC-80AF4840D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36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3C8032-FD6F-CBB9-F43F-C368D10433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D87DBF-B668-82D1-C2A3-B63E8F66A4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7375FD-DE78-A4DB-A258-922BD65F8A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25C3EB0-CE39-A185-8203-294C99C177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648D21-3CB0-7BC2-925D-1B79040787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57B3A81-F3AE-B1B7-422E-6153F7A5B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6C486-6BCB-BA40-BDEB-DEEDEC5C9E7D}" type="datetimeFigureOut">
              <a:rPr lang="en-US" smtClean="0"/>
              <a:t>3/13/24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7287DD7-5D4F-5A75-8585-C69113C09D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8140517-9290-F7C8-8729-5E0C1B1692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036B8-2F48-B447-90AC-80AF4840D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358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8D9BEB-4D61-C7EA-7C62-9ADEE143E7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AFC1F7-D07C-5B92-AFAB-3BD9EA47A1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6C486-6BCB-BA40-BDEB-DEEDEC5C9E7D}" type="datetimeFigureOut">
              <a:rPr lang="en-US" smtClean="0"/>
              <a:t>3/13/24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F38234-FE0A-38B1-D409-4A2E99545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DA8284-0D64-6E32-AA08-486B183AA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036B8-2F48-B447-90AC-80AF4840D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014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1D51E35-CB6C-58F1-6F0E-B1EB58B32E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6C486-6BCB-BA40-BDEB-DEEDEC5C9E7D}" type="datetimeFigureOut">
              <a:rPr lang="en-US" smtClean="0"/>
              <a:t>3/13/24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90951A1-BFA1-4E0F-F6B9-014AF7E33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4DF673-66D9-EA7B-F27C-C460CC132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036B8-2F48-B447-90AC-80AF4840D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851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A81C00-23A3-11FE-6B8B-4A3F900586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69F81E-6B35-4445-4D7C-730247ED66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2FCC36-F9F1-8AC0-44AB-6F62087BAF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7BFA21-CB55-544F-B8D2-462719A4A6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6C486-6BCB-BA40-BDEB-DEEDEC5C9E7D}" type="datetimeFigureOut">
              <a:rPr lang="en-US" smtClean="0"/>
              <a:t>3/13/24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9810DC-6373-A529-0698-53F6B93674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4C43B8-4D70-8652-9342-A214A7AF05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036B8-2F48-B447-90AC-80AF4840D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908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2E8A85-4888-43B2-883D-780F0FB5B4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46FF863-1C4A-F2ED-490D-FCAFE38D00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538D87-174C-D30B-7A56-40AAB26537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0F4A35-9757-DE2A-94AE-3F2C85EA1A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6C486-6BCB-BA40-BDEB-DEEDEC5C9E7D}" type="datetimeFigureOut">
              <a:rPr lang="en-US" smtClean="0"/>
              <a:t>3/13/24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E39BFC-3DFC-2503-5CA5-46C8709A6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54CEC0-6994-7D50-81F3-482C9E7E7E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036B8-2F48-B447-90AC-80AF4840D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092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31233EF-2771-C26E-89C1-0B37F543DF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8802AD-6E26-6426-4FDE-FEDEFA7D83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C8D3AB-8A7A-8AB3-1619-6FA2869070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456C486-6BCB-BA40-BDEB-DEEDEC5C9E7D}" type="datetimeFigureOut">
              <a:rPr lang="en-US" smtClean="0"/>
              <a:t>3/13/24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B81464-ADD6-070C-7145-17DEE8EC01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819D36-EAAD-EE98-413E-9D7A40CFAC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1D036B8-2F48-B447-90AC-80AF4840D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530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BFE0C5D5-3584-1DBA-9D8E-F31AD2B08205}"/>
              </a:ext>
            </a:extLst>
          </p:cNvPr>
          <p:cNvSpPr txBox="1"/>
          <p:nvPr/>
        </p:nvSpPr>
        <p:spPr>
          <a:xfrm>
            <a:off x="1039812" y="3357943"/>
            <a:ext cx="1146810" cy="46228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400" b="1" dirty="0">
                <a:latin typeface="Arial"/>
                <a:cs typeface="Arial"/>
              </a:rPr>
              <a:t>Periodicity: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sz="1400" spc="-50" dirty="0">
                <a:latin typeface="Arial MT"/>
                <a:cs typeface="Arial MT"/>
              </a:rPr>
              <a:t>1</a:t>
            </a:r>
            <a:endParaRPr sz="1400" dirty="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z="1400" b="1" dirty="0">
                <a:latin typeface="Arial"/>
                <a:cs typeface="Arial"/>
              </a:rPr>
              <a:t>K:</a:t>
            </a:r>
            <a:r>
              <a:rPr sz="1400" b="1" spc="5" dirty="0">
                <a:latin typeface="Arial"/>
                <a:cs typeface="Arial"/>
              </a:rPr>
              <a:t> </a:t>
            </a:r>
            <a:r>
              <a:rPr lang="it-IT" sz="1400" spc="-10" dirty="0">
                <a:latin typeface="Arial MT"/>
                <a:cs typeface="Arial"/>
              </a:rPr>
              <a:t>5.207</a:t>
            </a:r>
            <a:endParaRPr sz="1400" dirty="0">
              <a:latin typeface="Arial MT"/>
              <a:cs typeface="Arial MT"/>
            </a:endParaRPr>
          </a:p>
        </p:txBody>
      </p:sp>
      <p:sp>
        <p:nvSpPr>
          <p:cNvPr id="5" name="object 3">
            <a:extLst>
              <a:ext uri="{FF2B5EF4-FFF2-40B4-BE49-F238E27FC236}">
                <a16:creationId xmlns:a16="http://schemas.microsoft.com/office/drawing/2014/main" id="{130DA0F7-1369-13AF-BBB4-DEDF01C25A76}"/>
              </a:ext>
            </a:extLst>
          </p:cNvPr>
          <p:cNvSpPr txBox="1"/>
          <p:nvPr/>
        </p:nvSpPr>
        <p:spPr>
          <a:xfrm>
            <a:off x="2326639" y="3357943"/>
            <a:ext cx="1471295" cy="46228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400" b="1" dirty="0">
                <a:latin typeface="Arial"/>
                <a:cs typeface="Arial"/>
              </a:rPr>
              <a:t>Phase</a:t>
            </a:r>
            <a:r>
              <a:rPr sz="1400" b="1" spc="-3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shift: </a:t>
            </a:r>
            <a:r>
              <a:rPr sz="1400" spc="-20" dirty="0">
                <a:latin typeface="Arial MT"/>
                <a:cs typeface="Arial MT"/>
              </a:rPr>
              <a:t>180°</a:t>
            </a:r>
            <a:endParaRPr sz="1400" dirty="0">
              <a:latin typeface="Arial MT"/>
              <a:cs typeface="Arial MT"/>
            </a:endParaRPr>
          </a:p>
          <a:p>
            <a:pPr marL="41275">
              <a:lnSpc>
                <a:spcPct val="100000"/>
              </a:lnSpc>
              <a:spcBef>
                <a:spcPts val="50"/>
              </a:spcBef>
            </a:pPr>
            <a:r>
              <a:rPr sz="1400" b="1" spc="-10" dirty="0">
                <a:latin typeface="Arial"/>
                <a:cs typeface="Arial"/>
              </a:rPr>
              <a:t>RMSE:</a:t>
            </a:r>
            <a:r>
              <a:rPr lang="it-IT" sz="1400" spc="-10" dirty="0">
                <a:latin typeface="Arial MT"/>
                <a:cs typeface="Arial"/>
              </a:rPr>
              <a:t>2.090</a:t>
            </a:r>
            <a:endParaRPr sz="1400" dirty="0">
              <a:latin typeface="Arial MT"/>
              <a:cs typeface="Arial MT"/>
            </a:endParaRPr>
          </a:p>
        </p:txBody>
      </p:sp>
      <p:sp>
        <p:nvSpPr>
          <p:cNvPr id="6" name="object 5">
            <a:extLst>
              <a:ext uri="{FF2B5EF4-FFF2-40B4-BE49-F238E27FC236}">
                <a16:creationId xmlns:a16="http://schemas.microsoft.com/office/drawing/2014/main" id="{4344F720-CA65-8790-96F3-21B136AFCEFF}"/>
              </a:ext>
            </a:extLst>
          </p:cNvPr>
          <p:cNvSpPr txBox="1"/>
          <p:nvPr/>
        </p:nvSpPr>
        <p:spPr>
          <a:xfrm>
            <a:off x="4946903" y="3315906"/>
            <a:ext cx="1146175" cy="46291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400" b="1" dirty="0">
                <a:latin typeface="Arial"/>
                <a:cs typeface="Arial"/>
              </a:rPr>
              <a:t>Periodicity:</a:t>
            </a:r>
            <a:r>
              <a:rPr sz="1400" b="1" spc="-25" dirty="0">
                <a:latin typeface="Arial"/>
                <a:cs typeface="Arial"/>
              </a:rPr>
              <a:t> </a:t>
            </a:r>
            <a:r>
              <a:rPr sz="1400" spc="-50" dirty="0">
                <a:latin typeface="Arial MT"/>
                <a:cs typeface="Arial MT"/>
              </a:rPr>
              <a:t>3</a:t>
            </a:r>
            <a:endParaRPr sz="1400" dirty="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z="1400" b="1" dirty="0">
                <a:latin typeface="Arial"/>
                <a:cs typeface="Arial"/>
              </a:rPr>
              <a:t>K: </a:t>
            </a:r>
            <a:r>
              <a:rPr lang="it-IT" sz="1400" spc="-10" dirty="0">
                <a:latin typeface="Arial MT"/>
                <a:cs typeface="Arial"/>
              </a:rPr>
              <a:t>1</a:t>
            </a:r>
            <a:r>
              <a:rPr sz="1400" spc="-10" dirty="0">
                <a:latin typeface="Arial MT"/>
                <a:cs typeface="Arial MT"/>
              </a:rPr>
              <a:t>.</a:t>
            </a:r>
            <a:r>
              <a:rPr lang="it-IT" sz="1400" spc="-10" dirty="0">
                <a:latin typeface="Arial MT"/>
                <a:cs typeface="Arial MT"/>
              </a:rPr>
              <a:t>353</a:t>
            </a:r>
            <a:endParaRPr sz="1400" dirty="0">
              <a:latin typeface="Arial MT"/>
              <a:cs typeface="Arial MT"/>
            </a:endParaRPr>
          </a:p>
        </p:txBody>
      </p:sp>
      <p:sp>
        <p:nvSpPr>
          <p:cNvPr id="7" name="object 6">
            <a:extLst>
              <a:ext uri="{FF2B5EF4-FFF2-40B4-BE49-F238E27FC236}">
                <a16:creationId xmlns:a16="http://schemas.microsoft.com/office/drawing/2014/main" id="{6D0E75C3-F814-6F94-6CC5-77BAA8CCEA58}"/>
              </a:ext>
            </a:extLst>
          </p:cNvPr>
          <p:cNvSpPr txBox="1"/>
          <p:nvPr/>
        </p:nvSpPr>
        <p:spPr>
          <a:xfrm>
            <a:off x="6233795" y="3315906"/>
            <a:ext cx="1261110" cy="46291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400" b="1" dirty="0">
                <a:latin typeface="Arial"/>
                <a:cs typeface="Arial"/>
              </a:rPr>
              <a:t>Phase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shift:</a:t>
            </a:r>
            <a:r>
              <a:rPr sz="1400" b="1" spc="-5" dirty="0">
                <a:latin typeface="Arial"/>
                <a:cs typeface="Arial"/>
              </a:rPr>
              <a:t> </a:t>
            </a:r>
            <a:r>
              <a:rPr sz="1400" spc="-25" dirty="0">
                <a:latin typeface="Arial MT"/>
                <a:cs typeface="Arial MT"/>
              </a:rPr>
              <a:t>0°</a:t>
            </a:r>
            <a:endParaRPr sz="1400" dirty="0">
              <a:latin typeface="Arial MT"/>
              <a:cs typeface="Arial MT"/>
            </a:endParaRPr>
          </a:p>
          <a:p>
            <a:pPr marL="41275">
              <a:lnSpc>
                <a:spcPct val="100000"/>
              </a:lnSpc>
              <a:spcBef>
                <a:spcPts val="50"/>
              </a:spcBef>
            </a:pPr>
            <a:r>
              <a:rPr sz="1400" b="1" spc="-10" dirty="0">
                <a:latin typeface="Arial"/>
                <a:cs typeface="Arial"/>
              </a:rPr>
              <a:t>RMSE:</a:t>
            </a:r>
            <a:r>
              <a:rPr lang="it-IT" sz="1400" spc="-10" dirty="0">
                <a:latin typeface="Arial MT"/>
                <a:cs typeface="Arial MT"/>
              </a:rPr>
              <a:t>2.090</a:t>
            </a:r>
            <a:endParaRPr sz="1400" dirty="0">
              <a:latin typeface="Arial MT"/>
              <a:cs typeface="Arial MT"/>
            </a:endParaRPr>
          </a:p>
        </p:txBody>
      </p:sp>
      <p:sp>
        <p:nvSpPr>
          <p:cNvPr id="8" name="object 8">
            <a:extLst>
              <a:ext uri="{FF2B5EF4-FFF2-40B4-BE49-F238E27FC236}">
                <a16:creationId xmlns:a16="http://schemas.microsoft.com/office/drawing/2014/main" id="{EC459B64-658F-6E91-1588-EABB54490FBD}"/>
              </a:ext>
            </a:extLst>
          </p:cNvPr>
          <p:cNvSpPr txBox="1"/>
          <p:nvPr/>
        </p:nvSpPr>
        <p:spPr>
          <a:xfrm>
            <a:off x="8258175" y="3285109"/>
            <a:ext cx="3672840" cy="46228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1594485" algn="l"/>
              </a:tabLst>
            </a:pPr>
            <a:r>
              <a:rPr sz="1400" b="1" dirty="0">
                <a:latin typeface="Arial"/>
                <a:cs typeface="Arial"/>
              </a:rPr>
              <a:t>Periodicity:</a:t>
            </a:r>
            <a:r>
              <a:rPr sz="1400" b="1" spc="-145" dirty="0">
                <a:latin typeface="Arial"/>
                <a:cs typeface="Arial"/>
              </a:rPr>
              <a:t> </a:t>
            </a:r>
            <a:r>
              <a:rPr sz="1400" dirty="0">
                <a:latin typeface="Arial MT"/>
                <a:cs typeface="Arial MT"/>
              </a:rPr>
              <a:t>1</a:t>
            </a:r>
            <a:r>
              <a:rPr sz="1400" spc="2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2</a:t>
            </a:r>
            <a:r>
              <a:rPr sz="1400" spc="20" dirty="0">
                <a:latin typeface="Arial MT"/>
                <a:cs typeface="Arial MT"/>
              </a:rPr>
              <a:t> </a:t>
            </a:r>
            <a:r>
              <a:rPr sz="1400" spc="-50" dirty="0">
                <a:latin typeface="Arial MT"/>
                <a:cs typeface="Arial MT"/>
              </a:rPr>
              <a:t>3</a:t>
            </a:r>
            <a:r>
              <a:rPr sz="1400" dirty="0">
                <a:latin typeface="Arial MT"/>
                <a:cs typeface="Arial MT"/>
              </a:rPr>
              <a:t>	</a:t>
            </a:r>
            <a:r>
              <a:rPr sz="1400" b="1" dirty="0">
                <a:latin typeface="Arial"/>
                <a:cs typeface="Arial"/>
              </a:rPr>
              <a:t>Phase</a:t>
            </a:r>
            <a:r>
              <a:rPr sz="1400" b="1" spc="-7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shift:</a:t>
            </a:r>
            <a:r>
              <a:rPr sz="1400" b="1" spc="-45" dirty="0">
                <a:latin typeface="Arial"/>
                <a:cs typeface="Arial"/>
              </a:rPr>
              <a:t> </a:t>
            </a:r>
            <a:r>
              <a:rPr sz="1400" dirty="0">
                <a:latin typeface="Arial MT"/>
                <a:cs typeface="Arial MT"/>
              </a:rPr>
              <a:t>180°</a:t>
            </a:r>
            <a:r>
              <a:rPr sz="1400" spc="-7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|</a:t>
            </a:r>
            <a:r>
              <a:rPr sz="1400" spc="8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0°</a:t>
            </a:r>
            <a:r>
              <a:rPr sz="1400" spc="2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|</a:t>
            </a:r>
            <a:r>
              <a:rPr sz="1400" spc="80" dirty="0">
                <a:latin typeface="Arial MT"/>
                <a:cs typeface="Arial MT"/>
              </a:rPr>
              <a:t> </a:t>
            </a:r>
            <a:r>
              <a:rPr sz="1400" spc="-25" dirty="0">
                <a:latin typeface="Arial MT"/>
                <a:cs typeface="Arial MT"/>
              </a:rPr>
              <a:t>0°</a:t>
            </a:r>
            <a:endParaRPr sz="1400" dirty="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5"/>
              </a:spcBef>
              <a:tabLst>
                <a:tab pos="2404745" algn="l"/>
              </a:tabLst>
            </a:pPr>
            <a:r>
              <a:rPr sz="1400" b="1" dirty="0">
                <a:latin typeface="Arial"/>
                <a:cs typeface="Arial"/>
              </a:rPr>
              <a:t>K:</a:t>
            </a:r>
            <a:r>
              <a:rPr sz="1400" b="1" spc="30" dirty="0">
                <a:latin typeface="Arial"/>
                <a:cs typeface="Arial"/>
              </a:rPr>
              <a:t> </a:t>
            </a:r>
            <a:r>
              <a:rPr lang="it-IT" sz="1400" dirty="0">
                <a:latin typeface="Arial MT"/>
                <a:cs typeface="Arial MT"/>
              </a:rPr>
              <a:t>9.183 | 5.589 | 1.709</a:t>
            </a:r>
            <a:r>
              <a:rPr sz="1400" dirty="0">
                <a:latin typeface="Arial MT"/>
                <a:cs typeface="Arial MT"/>
              </a:rPr>
              <a:t>	</a:t>
            </a:r>
            <a:r>
              <a:rPr sz="1400" b="1" spc="-10" dirty="0">
                <a:latin typeface="Arial"/>
                <a:cs typeface="Arial"/>
              </a:rPr>
              <a:t>RMSE:</a:t>
            </a:r>
            <a:r>
              <a:rPr lang="it-IT" sz="1400" spc="-10" dirty="0">
                <a:latin typeface="Arial MT"/>
                <a:cs typeface="Arial MT"/>
              </a:rPr>
              <a:t>1.985</a:t>
            </a:r>
            <a:endParaRPr sz="1400" dirty="0">
              <a:latin typeface="Arial MT"/>
              <a:cs typeface="Arial MT"/>
            </a:endParaRPr>
          </a:p>
        </p:txBody>
      </p:sp>
      <p:sp>
        <p:nvSpPr>
          <p:cNvPr id="9" name="object 10">
            <a:extLst>
              <a:ext uri="{FF2B5EF4-FFF2-40B4-BE49-F238E27FC236}">
                <a16:creationId xmlns:a16="http://schemas.microsoft.com/office/drawing/2014/main" id="{177C68D0-648E-6139-DE72-A2182F9EAB3D}"/>
              </a:ext>
            </a:extLst>
          </p:cNvPr>
          <p:cNvSpPr txBox="1"/>
          <p:nvPr/>
        </p:nvSpPr>
        <p:spPr>
          <a:xfrm>
            <a:off x="1039812" y="6284595"/>
            <a:ext cx="1289050" cy="46291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400" b="1" dirty="0">
                <a:latin typeface="Arial"/>
                <a:cs typeface="Arial"/>
              </a:rPr>
              <a:t>Periodicity:</a:t>
            </a:r>
            <a:r>
              <a:rPr sz="1400" b="1" spc="-125" dirty="0">
                <a:latin typeface="Arial"/>
                <a:cs typeface="Arial"/>
              </a:rPr>
              <a:t> </a:t>
            </a:r>
            <a:r>
              <a:rPr sz="1400" dirty="0">
                <a:latin typeface="Arial MT"/>
                <a:cs typeface="Arial MT"/>
              </a:rPr>
              <a:t>3</a:t>
            </a:r>
            <a:r>
              <a:rPr sz="1400" spc="50" dirty="0">
                <a:latin typeface="Arial MT"/>
                <a:cs typeface="Arial MT"/>
              </a:rPr>
              <a:t> </a:t>
            </a:r>
            <a:r>
              <a:rPr sz="1400" spc="-50" dirty="0">
                <a:latin typeface="Arial MT"/>
                <a:cs typeface="Arial MT"/>
              </a:rPr>
              <a:t>6</a:t>
            </a:r>
            <a:endParaRPr sz="1400" dirty="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z="1400" b="1" dirty="0">
                <a:latin typeface="Arial"/>
                <a:cs typeface="Arial"/>
              </a:rPr>
              <a:t>K:</a:t>
            </a:r>
            <a:r>
              <a:rPr lang="it-IT" sz="1400" dirty="0">
                <a:latin typeface="Arial"/>
                <a:cs typeface="Arial"/>
              </a:rPr>
              <a:t>1.502</a:t>
            </a:r>
            <a:endParaRPr sz="1400" dirty="0">
              <a:latin typeface="Arial MT"/>
              <a:cs typeface="Arial MT"/>
            </a:endParaRPr>
          </a:p>
        </p:txBody>
      </p:sp>
      <p:sp>
        <p:nvSpPr>
          <p:cNvPr id="10" name="object 11">
            <a:extLst>
              <a:ext uri="{FF2B5EF4-FFF2-40B4-BE49-F238E27FC236}">
                <a16:creationId xmlns:a16="http://schemas.microsoft.com/office/drawing/2014/main" id="{BF9D0EF2-73EB-38B3-4ABD-DBBD2DD634C6}"/>
              </a:ext>
            </a:extLst>
          </p:cNvPr>
          <p:cNvSpPr txBox="1"/>
          <p:nvPr/>
        </p:nvSpPr>
        <p:spPr>
          <a:xfrm>
            <a:off x="2479420" y="6284595"/>
            <a:ext cx="1565910" cy="46291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400" b="1" dirty="0">
                <a:latin typeface="Arial"/>
                <a:cs typeface="Arial"/>
              </a:rPr>
              <a:t>Phase</a:t>
            </a:r>
            <a:r>
              <a:rPr sz="1400" b="1" spc="-7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shift:</a:t>
            </a:r>
            <a:r>
              <a:rPr sz="1400" b="1" spc="-45" dirty="0">
                <a:latin typeface="Arial"/>
                <a:cs typeface="Arial"/>
              </a:rPr>
              <a:t> </a:t>
            </a:r>
            <a:r>
              <a:rPr sz="1400" dirty="0">
                <a:latin typeface="Arial MT"/>
                <a:cs typeface="Arial MT"/>
              </a:rPr>
              <a:t>0°</a:t>
            </a:r>
            <a:r>
              <a:rPr sz="1400" spc="-8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|</a:t>
            </a:r>
            <a:r>
              <a:rPr sz="1400" spc="65" dirty="0">
                <a:latin typeface="Arial MT"/>
                <a:cs typeface="Arial MT"/>
              </a:rPr>
              <a:t> </a:t>
            </a:r>
            <a:r>
              <a:rPr sz="1400" spc="-25" dirty="0">
                <a:latin typeface="Arial MT"/>
                <a:cs typeface="Arial MT"/>
              </a:rPr>
              <a:t>0°</a:t>
            </a:r>
            <a:endParaRPr sz="1400" dirty="0">
              <a:latin typeface="Arial MT"/>
              <a:cs typeface="Arial MT"/>
            </a:endParaRPr>
          </a:p>
          <a:p>
            <a:pPr marL="21590">
              <a:lnSpc>
                <a:spcPct val="100000"/>
              </a:lnSpc>
              <a:spcBef>
                <a:spcPts val="50"/>
              </a:spcBef>
            </a:pPr>
            <a:r>
              <a:rPr sz="1400" b="1" spc="-10" dirty="0">
                <a:latin typeface="Arial"/>
                <a:cs typeface="Arial"/>
              </a:rPr>
              <a:t>RMSE:</a:t>
            </a:r>
            <a:r>
              <a:rPr lang="it-IT" sz="1400" spc="-10" dirty="0">
                <a:latin typeface="Arial MT"/>
                <a:cs typeface="Arial MT"/>
              </a:rPr>
              <a:t>1.767</a:t>
            </a:r>
            <a:endParaRPr sz="1400" dirty="0">
              <a:latin typeface="Arial MT"/>
              <a:cs typeface="Arial MT"/>
            </a:endParaRPr>
          </a:p>
        </p:txBody>
      </p:sp>
      <p:sp>
        <p:nvSpPr>
          <p:cNvPr id="11" name="object 16">
            <a:extLst>
              <a:ext uri="{FF2B5EF4-FFF2-40B4-BE49-F238E27FC236}">
                <a16:creationId xmlns:a16="http://schemas.microsoft.com/office/drawing/2014/main" id="{A2C05299-0C11-66A6-5964-570A7ADEDDCD}"/>
              </a:ext>
            </a:extLst>
          </p:cNvPr>
          <p:cNvSpPr txBox="1"/>
          <p:nvPr/>
        </p:nvSpPr>
        <p:spPr>
          <a:xfrm>
            <a:off x="414019" y="461581"/>
            <a:ext cx="1391285" cy="3346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000" b="1" i="1" spc="70" dirty="0">
                <a:latin typeface="Trebuchet MS"/>
                <a:cs typeface="Trebuchet MS"/>
              </a:rPr>
              <a:t>Scan</a:t>
            </a:r>
            <a:r>
              <a:rPr sz="2000" b="1" i="1" spc="-270" dirty="0">
                <a:latin typeface="Trebuchet MS"/>
                <a:cs typeface="Trebuchet MS"/>
              </a:rPr>
              <a:t> </a:t>
            </a:r>
            <a:r>
              <a:rPr sz="2000" b="1" i="1" spc="-90" dirty="0">
                <a:latin typeface="Trebuchet MS"/>
                <a:cs typeface="Trebuchet MS"/>
              </a:rPr>
              <a:t>+/-</a:t>
            </a:r>
            <a:r>
              <a:rPr sz="2000" b="1" i="1" spc="-145" dirty="0">
                <a:latin typeface="Trebuchet MS"/>
                <a:cs typeface="Trebuchet MS"/>
              </a:rPr>
              <a:t> </a:t>
            </a:r>
            <a:r>
              <a:rPr lang="it-IT" sz="2000" b="1" i="1" spc="-185" dirty="0">
                <a:latin typeface="Trebuchet MS"/>
                <a:cs typeface="Trebuchet MS"/>
              </a:rPr>
              <a:t>90</a:t>
            </a:r>
            <a:r>
              <a:rPr sz="2000" b="1" i="1" spc="-185" dirty="0">
                <a:latin typeface="Trebuchet MS"/>
                <a:cs typeface="Trebuchet MS"/>
              </a:rPr>
              <a:t>°</a:t>
            </a:r>
            <a:endParaRPr sz="2000" dirty="0">
              <a:latin typeface="Trebuchet MS"/>
              <a:cs typeface="Trebuchet MS"/>
            </a:endParaRPr>
          </a:p>
        </p:txBody>
      </p:sp>
      <p:sp>
        <p:nvSpPr>
          <p:cNvPr id="12" name="object 17">
            <a:extLst>
              <a:ext uri="{FF2B5EF4-FFF2-40B4-BE49-F238E27FC236}">
                <a16:creationId xmlns:a16="http://schemas.microsoft.com/office/drawing/2014/main" id="{60FCD5B5-FC0D-CE33-E92C-CB9EED59F7E3}"/>
              </a:ext>
            </a:extLst>
          </p:cNvPr>
          <p:cNvSpPr txBox="1"/>
          <p:nvPr/>
        </p:nvSpPr>
        <p:spPr>
          <a:xfrm>
            <a:off x="2091689" y="461581"/>
            <a:ext cx="1562735" cy="3346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000" b="1" i="1" spc="-10" dirty="0">
                <a:latin typeface="Trebuchet MS"/>
                <a:cs typeface="Trebuchet MS"/>
              </a:rPr>
              <a:t>Step</a:t>
            </a:r>
            <a:r>
              <a:rPr sz="2000" b="1" i="1" spc="-185" dirty="0">
                <a:latin typeface="Trebuchet MS"/>
                <a:cs typeface="Trebuchet MS"/>
              </a:rPr>
              <a:t> </a:t>
            </a:r>
            <a:r>
              <a:rPr sz="2000" b="1" i="1" spc="-50" dirty="0">
                <a:latin typeface="Trebuchet MS"/>
                <a:cs typeface="Trebuchet MS"/>
              </a:rPr>
              <a:t>size:</a:t>
            </a:r>
            <a:r>
              <a:rPr sz="2000" b="1" i="1" spc="-204" dirty="0">
                <a:latin typeface="Trebuchet MS"/>
                <a:cs typeface="Trebuchet MS"/>
              </a:rPr>
              <a:t> </a:t>
            </a:r>
            <a:r>
              <a:rPr sz="2000" b="1" i="1" spc="-185" dirty="0">
                <a:latin typeface="Trebuchet MS"/>
                <a:cs typeface="Trebuchet MS"/>
              </a:rPr>
              <a:t>5°</a:t>
            </a:r>
            <a:endParaRPr sz="2000" dirty="0">
              <a:latin typeface="Trebuchet MS"/>
              <a:cs typeface="Trebuchet MS"/>
            </a:endParaRPr>
          </a:p>
        </p:txBody>
      </p:sp>
      <p:pic>
        <p:nvPicPr>
          <p:cNvPr id="13" name="Picture 12" descr="A screen shot of a computer&#10;&#10;Description automatically generated">
            <a:extLst>
              <a:ext uri="{FF2B5EF4-FFF2-40B4-BE49-F238E27FC236}">
                <a16:creationId xmlns:a16="http://schemas.microsoft.com/office/drawing/2014/main" id="{FA6A1FED-F65A-1EAE-4EDF-85751324CD6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902" r="64706" b="56078"/>
          <a:stretch/>
        </p:blipFill>
        <p:spPr>
          <a:xfrm>
            <a:off x="307973" y="834381"/>
            <a:ext cx="3757297" cy="2421445"/>
          </a:xfrm>
          <a:prstGeom prst="rect">
            <a:avLst/>
          </a:prstGeom>
        </p:spPr>
      </p:pic>
      <p:pic>
        <p:nvPicPr>
          <p:cNvPr id="14" name="Picture 13" descr="A screen shot of a computer&#10;&#10;Description automatically generated">
            <a:extLst>
              <a:ext uri="{FF2B5EF4-FFF2-40B4-BE49-F238E27FC236}">
                <a16:creationId xmlns:a16="http://schemas.microsoft.com/office/drawing/2014/main" id="{8A050BC3-2777-0534-8FFF-31BCF0B6A6C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1" t="7767" r="64706" b="55897"/>
          <a:stretch/>
        </p:blipFill>
        <p:spPr>
          <a:xfrm>
            <a:off x="4200339" y="834381"/>
            <a:ext cx="3734138" cy="2421445"/>
          </a:xfrm>
          <a:prstGeom prst="rect">
            <a:avLst/>
          </a:prstGeom>
        </p:spPr>
      </p:pic>
      <p:pic>
        <p:nvPicPr>
          <p:cNvPr id="15" name="Picture 14" descr="A screen shot of a computer&#10;&#10;Description automatically generated">
            <a:extLst>
              <a:ext uri="{FF2B5EF4-FFF2-40B4-BE49-F238E27FC236}">
                <a16:creationId xmlns:a16="http://schemas.microsoft.com/office/drawing/2014/main" id="{29B957A3-CE18-D60B-180D-4E0CA92DADE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902" r="64706" b="56078"/>
          <a:stretch/>
        </p:blipFill>
        <p:spPr>
          <a:xfrm>
            <a:off x="7931493" y="834381"/>
            <a:ext cx="3709381" cy="2366019"/>
          </a:xfrm>
          <a:prstGeom prst="rect">
            <a:avLst/>
          </a:prstGeom>
        </p:spPr>
      </p:pic>
      <p:pic>
        <p:nvPicPr>
          <p:cNvPr id="16" name="Picture 15" descr="A screen shot of a computer&#10;&#10;Description automatically generated">
            <a:extLst>
              <a:ext uri="{FF2B5EF4-FFF2-40B4-BE49-F238E27FC236}">
                <a16:creationId xmlns:a16="http://schemas.microsoft.com/office/drawing/2014/main" id="{2C6DB786-F6FF-FA9C-5B9A-444B7833097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902" r="64706" b="56078"/>
          <a:stretch/>
        </p:blipFill>
        <p:spPr>
          <a:xfrm>
            <a:off x="356032" y="3856229"/>
            <a:ext cx="3757297" cy="2396582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9DEA5833-0838-DBBC-135D-0211BD1DB8D4}"/>
              </a:ext>
            </a:extLst>
          </p:cNvPr>
          <p:cNvSpPr txBox="1"/>
          <p:nvPr/>
        </p:nvSpPr>
        <p:spPr>
          <a:xfrm>
            <a:off x="4383159" y="92249"/>
            <a:ext cx="34256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CG321 CG321 CG3C50 OG3C51</a:t>
            </a:r>
          </a:p>
        </p:txBody>
      </p:sp>
    </p:spTree>
    <p:extLst>
      <p:ext uri="{BB962C8B-B14F-4D97-AF65-F5344CB8AC3E}">
        <p14:creationId xmlns:p14="http://schemas.microsoft.com/office/powerpoint/2010/main" val="39988326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89</Words>
  <Application>Microsoft Macintosh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Arial MT</vt:lpstr>
      <vt:lpstr>Trebuchet MS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Davide Alfieri</dc:creator>
  <cp:lastModifiedBy>Davide Alfieri</cp:lastModifiedBy>
  <cp:revision>1</cp:revision>
  <dcterms:created xsi:type="dcterms:W3CDTF">2024-03-13T15:06:35Z</dcterms:created>
  <dcterms:modified xsi:type="dcterms:W3CDTF">2024-03-13T15:09:01Z</dcterms:modified>
</cp:coreProperties>
</file>